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A1F16"/>
        </a:solidFill>
      </p:bgPr>
    </p:bg>
    <p:spTree>
      <p:nvGrpSpPr>
        <p:cNvPr id="1" name=""/>
        <p:cNvGrpSpPr/>
        <p:nvPr/>
      </p:nvGrpSpPr>
      <p:grpSpPr>
        <a:xfrm>
          <a:off x="0" y="0"/>
          <a:ext cx="0" cy="0"/>
          <a:chOff x="0" y="0"/>
          <a:chExt cx="0" cy="0"/>
        </a:xfrm>
      </p:grpSpPr>
      <p:sp>
        <p:nvSpPr>
          <p:cNvPr id="2" name="Shape 0"/>
          <p:cNvSpPr/>
          <p:nvPr/>
        </p:nvSpPr>
        <p:spPr>
          <a:xfrm>
            <a:off x="0" y="0"/>
            <a:ext cx="9144000" cy="320040"/>
          </a:xfrm>
          <a:prstGeom prst="rect">
            <a:avLst/>
          </a:prstGeom>
          <a:solidFill>
            <a:srgbClr val="B54934"/>
          </a:solidFill>
          <a:ln w="12700">
            <a:solidFill>
              <a:srgbClr val="B54934"/>
            </a:solidFill>
            <a:prstDash val="solid"/>
          </a:ln>
        </p:spPr>
      </p:sp>
      <p:sp>
        <p:nvSpPr>
          <p:cNvPr id="3" name="Text 1"/>
          <p:cNvSpPr/>
          <p:nvPr/>
        </p:nvSpPr>
        <p:spPr>
          <a:xfrm>
            <a:off x="548640" y="822960"/>
            <a:ext cx="8046720" cy="365760"/>
          </a:xfrm>
          <a:prstGeom prst="rect">
            <a:avLst/>
          </a:prstGeom>
          <a:noFill/>
          <a:ln/>
        </p:spPr>
        <p:txBody>
          <a:bodyPr wrap="square" lIns="0" tIns="0" rIns="0" bIns="0" rtlCol="0" anchor="ctr"/>
          <a:lstStyle/>
          <a:p>
            <a:pPr indent="0" marL="0">
              <a:buNone/>
            </a:pPr>
            <a:r>
              <a:rPr lang="en-US" sz="1300" b="1" spc="800" kern="0" dirty="0">
                <a:solidFill>
                  <a:srgbClr val="C89B3C"/>
                </a:solidFill>
                <a:latin typeface="Calibri" pitchFamily="34" charset="0"/>
                <a:ea typeface="Calibri" pitchFamily="34" charset="-122"/>
                <a:cs typeface="Calibri" pitchFamily="34" charset="-120"/>
              </a:rPr>
              <a:t>A NEW HALF-HOUR COMEDY</a:t>
            </a:r>
            <a:endParaRPr lang="en-US" sz="1300" dirty="0"/>
          </a:p>
        </p:txBody>
      </p:sp>
      <p:sp>
        <p:nvSpPr>
          <p:cNvPr id="4" name="Text 2"/>
          <p:cNvSpPr/>
          <p:nvPr/>
        </p:nvSpPr>
        <p:spPr>
          <a:xfrm>
            <a:off x="548640" y="1371600"/>
            <a:ext cx="8046720" cy="1280160"/>
          </a:xfrm>
          <a:prstGeom prst="rect">
            <a:avLst/>
          </a:prstGeom>
          <a:noFill/>
          <a:ln/>
        </p:spPr>
        <p:txBody>
          <a:bodyPr wrap="square" lIns="0" tIns="0" rIns="0" bIns="0" rtlCol="0" anchor="ctr"/>
          <a:lstStyle/>
          <a:p>
            <a:pPr indent="0" marL="0">
              <a:buNone/>
            </a:pPr>
            <a:r>
              <a:rPr lang="en-US" sz="8400" b="1" dirty="0">
                <a:solidFill>
                  <a:srgbClr val="F5EFE6"/>
                </a:solidFill>
                <a:latin typeface="Georgia" pitchFamily="34" charset="0"/>
                <a:ea typeface="Georgia" pitchFamily="34" charset="-122"/>
                <a:cs typeface="Georgia" pitchFamily="34" charset="-120"/>
              </a:rPr>
              <a:t>CASA ROSALIA</a:t>
            </a:r>
            <a:endParaRPr lang="en-US" sz="8400" dirty="0"/>
          </a:p>
        </p:txBody>
      </p:sp>
      <p:sp>
        <p:nvSpPr>
          <p:cNvPr id="5" name="Text 3"/>
          <p:cNvSpPr/>
          <p:nvPr/>
        </p:nvSpPr>
        <p:spPr>
          <a:xfrm>
            <a:off x="548640" y="2880360"/>
            <a:ext cx="8046720" cy="457200"/>
          </a:xfrm>
          <a:prstGeom prst="rect">
            <a:avLst/>
          </a:prstGeom>
          <a:noFill/>
          <a:ln/>
        </p:spPr>
        <p:txBody>
          <a:bodyPr wrap="square" lIns="0" tIns="0" rIns="0" bIns="0" rtlCol="0" anchor="ctr"/>
          <a:lstStyle/>
          <a:p>
            <a:pPr indent="0" marL="0">
              <a:buNone/>
            </a:pPr>
            <a:r>
              <a:rPr lang="en-US" sz="2000" i="1" dirty="0">
                <a:solidFill>
                  <a:srgbClr val="D9CFC0"/>
                </a:solidFill>
                <a:latin typeface="Georgia" pitchFamily="34" charset="0"/>
                <a:ea typeface="Georgia" pitchFamily="34" charset="-122"/>
                <a:cs typeface="Georgia" pitchFamily="34" charset="-120"/>
              </a:rPr>
              <a:t>Selling Jersey. Raising hell. Family always closes.</a:t>
            </a:r>
            <a:endParaRPr lang="en-US" sz="2000" dirty="0"/>
          </a:p>
        </p:txBody>
      </p:sp>
      <p:sp>
        <p:nvSpPr>
          <p:cNvPr id="6" name="Shape 4"/>
          <p:cNvSpPr/>
          <p:nvPr/>
        </p:nvSpPr>
        <p:spPr>
          <a:xfrm>
            <a:off x="548640" y="3566160"/>
            <a:ext cx="731520" cy="36576"/>
          </a:xfrm>
          <a:prstGeom prst="rect">
            <a:avLst/>
          </a:prstGeom>
          <a:solidFill>
            <a:srgbClr val="B54934"/>
          </a:solidFill>
          <a:ln w="12700">
            <a:solidFill>
              <a:srgbClr val="B54934"/>
            </a:solidFill>
            <a:prstDash val="solid"/>
          </a:ln>
        </p:spPr>
      </p:sp>
      <p:sp>
        <p:nvSpPr>
          <p:cNvPr id="7" name="Text 5"/>
          <p:cNvSpPr/>
          <p:nvPr/>
        </p:nvSpPr>
        <p:spPr>
          <a:xfrm>
            <a:off x="548640" y="3749040"/>
            <a:ext cx="8046720" cy="365760"/>
          </a:xfrm>
          <a:prstGeom prst="rect">
            <a:avLst/>
          </a:prstGeom>
          <a:noFill/>
          <a:ln/>
        </p:spPr>
        <p:txBody>
          <a:bodyPr wrap="square" lIns="0" tIns="0" rIns="0" bIns="0" rtlCol="0" anchor="ctr"/>
          <a:lstStyle/>
          <a:p>
            <a:pPr indent="0" marL="0">
              <a:buNone/>
            </a:pPr>
            <a:r>
              <a:rPr lang="en-US" sz="1400" b="1" spc="300" kern="0" dirty="0">
                <a:solidFill>
                  <a:srgbClr val="F5EFE6"/>
                </a:solidFill>
                <a:latin typeface="Calibri" pitchFamily="34" charset="0"/>
                <a:ea typeface="Calibri" pitchFamily="34" charset="-122"/>
                <a:cs typeface="Calibri" pitchFamily="34" charset="-120"/>
              </a:rPr>
              <a:t>I LOVE LUCY</a:t>
            </a:r>
            <a:pPr indent="0" marL="0">
              <a:buNone/>
            </a:pPr>
            <a:r>
              <a:rPr lang="en-US" sz="1400" spc="300" kern="0" dirty="0">
                <a:solidFill>
                  <a:srgbClr val="C89B3C"/>
                </a:solidFill>
                <a:latin typeface="Calibri" pitchFamily="34" charset="0"/>
                <a:ea typeface="Calibri" pitchFamily="34" charset="-122"/>
                <a:cs typeface="Calibri" pitchFamily="34" charset="-120"/>
              </a:rPr>
              <a:t xml:space="preserve">   ·   </a:t>
            </a:r>
            <a:pPr indent="0" marL="0">
              <a:buNone/>
            </a:pPr>
            <a:r>
              <a:rPr lang="en-US" sz="1400" b="1" spc="300" kern="0" dirty="0">
                <a:solidFill>
                  <a:srgbClr val="F5EFE6"/>
                </a:solidFill>
                <a:latin typeface="Calibri" pitchFamily="34" charset="0"/>
                <a:ea typeface="Calibri" pitchFamily="34" charset="-122"/>
                <a:cs typeface="Calibri" pitchFamily="34" charset="-120"/>
              </a:rPr>
              <a:t>MODERN FAMILY</a:t>
            </a:r>
            <a:pPr indent="0" marL="0">
              <a:buNone/>
            </a:pPr>
            <a:r>
              <a:rPr lang="en-US" sz="1400" spc="300" kern="0" dirty="0">
                <a:solidFill>
                  <a:srgbClr val="C89B3C"/>
                </a:solidFill>
                <a:latin typeface="Calibri" pitchFamily="34" charset="0"/>
                <a:ea typeface="Calibri" pitchFamily="34" charset="-122"/>
                <a:cs typeface="Calibri" pitchFamily="34" charset="-120"/>
              </a:rPr>
              <a:t xml:space="preserve">   ·   </a:t>
            </a:r>
            <a:pPr indent="0" marL="0">
              <a:buNone/>
            </a:pPr>
            <a:r>
              <a:rPr lang="en-US" sz="1400" b="1" spc="300" kern="0" dirty="0">
                <a:solidFill>
                  <a:srgbClr val="F5EFE6"/>
                </a:solidFill>
                <a:latin typeface="Calibri" pitchFamily="34" charset="0"/>
                <a:ea typeface="Calibri" pitchFamily="34" charset="-122"/>
                <a:cs typeface="Calibri" pitchFamily="34" charset="-120"/>
              </a:rPr>
              <a:t>GOLDEN GIRLS</a:t>
            </a:r>
            <a:endParaRPr lang="en-US" sz="1400" dirty="0"/>
          </a:p>
        </p:txBody>
      </p:sp>
      <p:sp>
        <p:nvSpPr>
          <p:cNvPr id="8" name="Text 6"/>
          <p:cNvSpPr/>
          <p:nvPr/>
        </p:nvSpPr>
        <p:spPr>
          <a:xfrm>
            <a:off x="548640" y="4434840"/>
            <a:ext cx="8046720" cy="274320"/>
          </a:xfrm>
          <a:prstGeom prst="rect">
            <a:avLst/>
          </a:prstGeom>
          <a:noFill/>
          <a:ln/>
        </p:spPr>
        <p:txBody>
          <a:bodyPr wrap="square" lIns="0" tIns="0" rIns="0" bIns="0" rtlCol="0" anchor="ctr"/>
          <a:lstStyle/>
          <a:p>
            <a:pPr indent="0" marL="0">
              <a:buNone/>
            </a:pPr>
            <a:r>
              <a:rPr lang="en-US" sz="1100" spc="400" kern="0" dirty="0">
                <a:solidFill>
                  <a:srgbClr val="BAAF9E"/>
                </a:solidFill>
                <a:latin typeface="Calibri" pitchFamily="34" charset="0"/>
                <a:ea typeface="Calibri" pitchFamily="34" charset="-122"/>
                <a:cs typeface="Calibri" pitchFamily="34" charset="-120"/>
              </a:rPr>
              <a:t>CREATED BY ANA HAYNES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EFE6"/>
        </a:solidFill>
      </p:bgPr>
    </p:bg>
    <p:spTree>
      <p:nvGrpSpPr>
        <p:cNvPr id="1" name=""/>
        <p:cNvGrpSpPr/>
        <p:nvPr/>
      </p:nvGrpSpPr>
      <p:grpSpPr>
        <a:xfrm>
          <a:off x="0" y="0"/>
          <a:ext cx="0" cy="0"/>
          <a:chOff x="0" y="0"/>
          <a:chExt cx="0" cy="0"/>
        </a:xfrm>
      </p:grpSpPr>
      <p:sp>
        <p:nvSpPr>
          <p:cNvPr id="2" name="Text 0"/>
          <p:cNvSpPr/>
          <p:nvPr/>
        </p:nvSpPr>
        <p:spPr>
          <a:xfrm>
            <a:off x="548640" y="457200"/>
            <a:ext cx="8046720" cy="320040"/>
          </a:xfrm>
          <a:prstGeom prst="rect">
            <a:avLst/>
          </a:prstGeom>
          <a:noFill/>
          <a:ln/>
        </p:spPr>
        <p:txBody>
          <a:bodyPr wrap="square" lIns="0" tIns="0" rIns="0" bIns="0" rtlCol="0" anchor="ctr"/>
          <a:lstStyle/>
          <a:p>
            <a:pPr indent="0" marL="0">
              <a:buNone/>
            </a:pPr>
            <a:r>
              <a:rPr lang="en-US" sz="1200" b="1" spc="600" kern="0" dirty="0">
                <a:solidFill>
                  <a:srgbClr val="B54934"/>
                </a:solidFill>
                <a:latin typeface="Calibri" pitchFamily="34" charset="0"/>
                <a:ea typeface="Calibri" pitchFamily="34" charset="-122"/>
                <a:cs typeface="Calibri" pitchFamily="34" charset="-120"/>
              </a:rPr>
              <a:t>TONE &amp; COMPARISONS</a:t>
            </a:r>
            <a:endParaRPr lang="en-US" sz="1200" dirty="0"/>
          </a:p>
        </p:txBody>
      </p:sp>
      <p:sp>
        <p:nvSpPr>
          <p:cNvPr id="3" name="Text 1"/>
          <p:cNvSpPr/>
          <p:nvPr/>
        </p:nvSpPr>
        <p:spPr>
          <a:xfrm>
            <a:off x="548640" y="868680"/>
            <a:ext cx="8046720" cy="457200"/>
          </a:xfrm>
          <a:prstGeom prst="rect">
            <a:avLst/>
          </a:prstGeom>
          <a:noFill/>
          <a:ln/>
        </p:spPr>
        <p:txBody>
          <a:bodyPr wrap="square" lIns="0" tIns="0" rIns="0" bIns="0" rtlCol="0" anchor="ctr"/>
          <a:lstStyle/>
          <a:p>
            <a:pPr indent="0" marL="0">
              <a:buNone/>
            </a:pPr>
            <a:r>
              <a:rPr lang="en-US" sz="2600" b="1" dirty="0">
                <a:solidFill>
                  <a:srgbClr val="2A1F16"/>
                </a:solidFill>
                <a:latin typeface="Georgia" pitchFamily="34" charset="0"/>
                <a:ea typeface="Georgia" pitchFamily="34" charset="-122"/>
                <a:cs typeface="Georgia" pitchFamily="34" charset="-120"/>
              </a:rPr>
              <a:t>Warm. Loud. PG. Laugh-out-loud.</a:t>
            </a:r>
            <a:endParaRPr lang="en-US" sz="2600" dirty="0"/>
          </a:p>
        </p:txBody>
      </p:sp>
      <p:sp>
        <p:nvSpPr>
          <p:cNvPr id="4" name="Text 2"/>
          <p:cNvSpPr/>
          <p:nvPr/>
        </p:nvSpPr>
        <p:spPr>
          <a:xfrm>
            <a:off x="548640" y="1691640"/>
            <a:ext cx="3840480" cy="274320"/>
          </a:xfrm>
          <a:prstGeom prst="rect">
            <a:avLst/>
          </a:prstGeom>
          <a:noFill/>
          <a:ln/>
        </p:spPr>
        <p:txBody>
          <a:bodyPr wrap="square" lIns="0" tIns="0" rIns="0" bIns="0" rtlCol="0" anchor="ctr"/>
          <a:lstStyle/>
          <a:p>
            <a:pPr indent="0" marL="0">
              <a:buNone/>
            </a:pPr>
            <a:r>
              <a:rPr lang="en-US" sz="1000" b="1" spc="400" kern="0" dirty="0">
                <a:solidFill>
                  <a:srgbClr val="B54934"/>
                </a:solidFill>
                <a:latin typeface="Calibri" pitchFamily="34" charset="0"/>
                <a:ea typeface="Calibri" pitchFamily="34" charset="-122"/>
                <a:cs typeface="Calibri" pitchFamily="34" charset="-120"/>
              </a:rPr>
              <a:t>THE FEEL</a:t>
            </a:r>
            <a:endParaRPr lang="en-US" sz="1000" dirty="0"/>
          </a:p>
        </p:txBody>
      </p:sp>
      <p:sp>
        <p:nvSpPr>
          <p:cNvPr id="5" name="Text 3"/>
          <p:cNvSpPr/>
          <p:nvPr/>
        </p:nvSpPr>
        <p:spPr>
          <a:xfrm>
            <a:off x="548640" y="2011680"/>
            <a:ext cx="3840480" cy="411480"/>
          </a:xfrm>
          <a:prstGeom prst="rect">
            <a:avLst/>
          </a:prstGeom>
          <a:noFill/>
          <a:ln/>
        </p:spPr>
        <p:txBody>
          <a:bodyPr wrap="square" lIns="0" tIns="0" rIns="0" bIns="0" rtlCol="0" anchor="ctr"/>
          <a:lstStyle/>
          <a:p>
            <a:pPr marL="342900" indent="-342900">
              <a:lnSpc>
                <a:spcPts val="1600"/>
              </a:lnSpc>
              <a:buSzPct val="100000"/>
              <a:buChar char="▪"/>
            </a:pPr>
            <a:r>
              <a:rPr lang="en-US" sz="1200" dirty="0">
                <a:solidFill>
                  <a:srgbClr val="2A1F16"/>
                </a:solidFill>
                <a:latin typeface="Calibri" pitchFamily="34" charset="0"/>
                <a:ea typeface="Calibri" pitchFamily="34" charset="-122"/>
                <a:cs typeface="Calibri" pitchFamily="34" charset="-120"/>
              </a:rPr>
              <a:t>Family-friendly (TV-PG). No swearing, no shock humor.</a:t>
            </a:r>
            <a:endParaRPr lang="en-US" sz="1200" dirty="0"/>
          </a:p>
        </p:txBody>
      </p:sp>
      <p:sp>
        <p:nvSpPr>
          <p:cNvPr id="6" name="Text 4"/>
          <p:cNvSpPr/>
          <p:nvPr/>
        </p:nvSpPr>
        <p:spPr>
          <a:xfrm>
            <a:off x="548640" y="2468880"/>
            <a:ext cx="3840480" cy="411480"/>
          </a:xfrm>
          <a:prstGeom prst="rect">
            <a:avLst/>
          </a:prstGeom>
          <a:noFill/>
          <a:ln/>
        </p:spPr>
        <p:txBody>
          <a:bodyPr wrap="square" lIns="0" tIns="0" rIns="0" bIns="0" rtlCol="0" anchor="ctr"/>
          <a:lstStyle/>
          <a:p>
            <a:pPr marL="342900" indent="-342900">
              <a:lnSpc>
                <a:spcPts val="1600"/>
              </a:lnSpc>
              <a:buSzPct val="100000"/>
              <a:buChar char="▪"/>
            </a:pPr>
            <a:r>
              <a:rPr lang="en-US" sz="1200" dirty="0">
                <a:solidFill>
                  <a:srgbClr val="2A1F16"/>
                </a:solidFill>
                <a:latin typeface="Calibri" pitchFamily="34" charset="0"/>
                <a:ea typeface="Calibri" pitchFamily="34" charset="-122"/>
                <a:cs typeface="Calibri" pitchFamily="34" charset="-120"/>
              </a:rPr>
              <a:t>Big physical comedy inside a warm, lived-in world.</a:t>
            </a:r>
            <a:endParaRPr lang="en-US" sz="1200" dirty="0"/>
          </a:p>
        </p:txBody>
      </p:sp>
      <p:sp>
        <p:nvSpPr>
          <p:cNvPr id="7" name="Text 5"/>
          <p:cNvSpPr/>
          <p:nvPr/>
        </p:nvSpPr>
        <p:spPr>
          <a:xfrm>
            <a:off x="548640" y="2926080"/>
            <a:ext cx="3840480" cy="411480"/>
          </a:xfrm>
          <a:prstGeom prst="rect">
            <a:avLst/>
          </a:prstGeom>
          <a:noFill/>
          <a:ln/>
        </p:spPr>
        <p:txBody>
          <a:bodyPr wrap="square" lIns="0" tIns="0" rIns="0" bIns="0" rtlCol="0" anchor="ctr"/>
          <a:lstStyle/>
          <a:p>
            <a:pPr marL="342900" indent="-342900">
              <a:lnSpc>
                <a:spcPts val="1600"/>
              </a:lnSpc>
              <a:buSzPct val="100000"/>
              <a:buChar char="▪"/>
            </a:pPr>
            <a:r>
              <a:rPr lang="en-US" sz="1200" dirty="0">
                <a:solidFill>
                  <a:srgbClr val="2A1F16"/>
                </a:solidFill>
                <a:latin typeface="Calibri" pitchFamily="34" charset="0"/>
                <a:ea typeface="Calibri" pitchFamily="34" charset="-122"/>
                <a:cs typeface="Calibri" pitchFamily="34" charset="-120"/>
              </a:rPr>
              <a:t>Confessionals for punchlines, not exposition.</a:t>
            </a:r>
            <a:endParaRPr lang="en-US" sz="1200" dirty="0"/>
          </a:p>
        </p:txBody>
      </p:sp>
      <p:sp>
        <p:nvSpPr>
          <p:cNvPr id="8" name="Text 6"/>
          <p:cNvSpPr/>
          <p:nvPr/>
        </p:nvSpPr>
        <p:spPr>
          <a:xfrm>
            <a:off x="548640" y="3383280"/>
            <a:ext cx="3840480" cy="411480"/>
          </a:xfrm>
          <a:prstGeom prst="rect">
            <a:avLst/>
          </a:prstGeom>
          <a:noFill/>
          <a:ln/>
        </p:spPr>
        <p:txBody>
          <a:bodyPr wrap="square" lIns="0" tIns="0" rIns="0" bIns="0" rtlCol="0" anchor="ctr"/>
          <a:lstStyle/>
          <a:p>
            <a:pPr marL="342900" indent="-342900">
              <a:lnSpc>
                <a:spcPts val="1600"/>
              </a:lnSpc>
              <a:buSzPct val="100000"/>
              <a:buChar char="▪"/>
            </a:pPr>
            <a:r>
              <a:rPr lang="en-US" sz="1200" dirty="0">
                <a:solidFill>
                  <a:srgbClr val="2A1F16"/>
                </a:solidFill>
                <a:latin typeface="Calibri" pitchFamily="34" charset="0"/>
                <a:ea typeface="Calibri" pitchFamily="34" charset="-122"/>
                <a:cs typeface="Calibri" pitchFamily="34" charset="-120"/>
              </a:rPr>
              <a:t>Spanish and English mixed naturally, never subtitled defensively.</a:t>
            </a:r>
            <a:endParaRPr lang="en-US" sz="1200" dirty="0"/>
          </a:p>
        </p:txBody>
      </p:sp>
      <p:sp>
        <p:nvSpPr>
          <p:cNvPr id="9" name="Text 7"/>
          <p:cNvSpPr/>
          <p:nvPr/>
        </p:nvSpPr>
        <p:spPr>
          <a:xfrm>
            <a:off x="548640" y="3840480"/>
            <a:ext cx="3840480" cy="411480"/>
          </a:xfrm>
          <a:prstGeom prst="rect">
            <a:avLst/>
          </a:prstGeom>
          <a:noFill/>
          <a:ln/>
        </p:spPr>
        <p:txBody>
          <a:bodyPr wrap="square" lIns="0" tIns="0" rIns="0" bIns="0" rtlCol="0" anchor="ctr"/>
          <a:lstStyle/>
          <a:p>
            <a:pPr marL="342900" indent="-342900">
              <a:lnSpc>
                <a:spcPts val="1600"/>
              </a:lnSpc>
              <a:buSzPct val="100000"/>
              <a:buChar char="▪"/>
            </a:pPr>
            <a:r>
              <a:rPr lang="en-US" sz="1200" dirty="0">
                <a:solidFill>
                  <a:srgbClr val="2A1F16"/>
                </a:solidFill>
                <a:latin typeface="Calibri" pitchFamily="34" charset="0"/>
                <a:ea typeface="Calibri" pitchFamily="34" charset="-122"/>
                <a:cs typeface="Calibri" pitchFamily="34" charset="-120"/>
              </a:rPr>
              <a:t>Every episode ends at the kitchen table. Cheesecake or empanadas mandatory.</a:t>
            </a:r>
            <a:endParaRPr lang="en-US" sz="1200" dirty="0"/>
          </a:p>
        </p:txBody>
      </p:sp>
      <p:sp>
        <p:nvSpPr>
          <p:cNvPr id="10" name="Text 8"/>
          <p:cNvSpPr/>
          <p:nvPr/>
        </p:nvSpPr>
        <p:spPr>
          <a:xfrm>
            <a:off x="4754880" y="1691640"/>
            <a:ext cx="3840480" cy="274320"/>
          </a:xfrm>
          <a:prstGeom prst="rect">
            <a:avLst/>
          </a:prstGeom>
          <a:noFill/>
          <a:ln/>
        </p:spPr>
        <p:txBody>
          <a:bodyPr wrap="square" lIns="0" tIns="0" rIns="0" bIns="0" rtlCol="0" anchor="ctr"/>
          <a:lstStyle/>
          <a:p>
            <a:pPr indent="0" marL="0">
              <a:buNone/>
            </a:pPr>
            <a:r>
              <a:rPr lang="en-US" sz="1000" b="1" spc="400" kern="0" dirty="0">
                <a:solidFill>
                  <a:srgbClr val="B54934"/>
                </a:solidFill>
                <a:latin typeface="Calibri" pitchFamily="34" charset="0"/>
                <a:ea typeface="Calibri" pitchFamily="34" charset="-122"/>
                <a:cs typeface="Calibri" pitchFamily="34" charset="-120"/>
              </a:rPr>
              <a:t>TONAL COMPS</a:t>
            </a:r>
            <a:endParaRPr lang="en-US" sz="1000" dirty="0"/>
          </a:p>
        </p:txBody>
      </p:sp>
      <p:sp>
        <p:nvSpPr>
          <p:cNvPr id="11" name="Text 9"/>
          <p:cNvSpPr/>
          <p:nvPr/>
        </p:nvSpPr>
        <p:spPr>
          <a:xfrm>
            <a:off x="4754880" y="2011680"/>
            <a:ext cx="2103120" cy="411480"/>
          </a:xfrm>
          <a:prstGeom prst="rect">
            <a:avLst/>
          </a:prstGeom>
          <a:noFill/>
          <a:ln/>
        </p:spPr>
        <p:txBody>
          <a:bodyPr wrap="square" lIns="0" tIns="0" rIns="0" bIns="0" rtlCol="0" anchor="t"/>
          <a:lstStyle/>
          <a:p>
            <a:pPr indent="0" marL="0">
              <a:buNone/>
            </a:pPr>
            <a:r>
              <a:rPr lang="en-US" sz="1100" b="1" dirty="0">
                <a:solidFill>
                  <a:srgbClr val="2A1F16"/>
                </a:solidFill>
                <a:latin typeface="Georgia" pitchFamily="34" charset="0"/>
                <a:ea typeface="Georgia" pitchFamily="34" charset="-122"/>
                <a:cs typeface="Georgia" pitchFamily="34" charset="-120"/>
              </a:rPr>
              <a:t>JANE THE VIRGIN</a:t>
            </a:r>
            <a:endParaRPr lang="en-US" sz="1100" dirty="0"/>
          </a:p>
        </p:txBody>
      </p:sp>
      <p:sp>
        <p:nvSpPr>
          <p:cNvPr id="12" name="Text 10"/>
          <p:cNvSpPr/>
          <p:nvPr/>
        </p:nvSpPr>
        <p:spPr>
          <a:xfrm>
            <a:off x="6858000" y="2011680"/>
            <a:ext cx="1737360" cy="411480"/>
          </a:xfrm>
          <a:prstGeom prst="rect">
            <a:avLst/>
          </a:prstGeom>
          <a:noFill/>
          <a:ln/>
        </p:spPr>
        <p:txBody>
          <a:bodyPr wrap="square" lIns="0" tIns="0" rIns="0" bIns="0" rtlCol="0" anchor="t"/>
          <a:lstStyle/>
          <a:p>
            <a:pPr indent="0" marL="0">
              <a:lnSpc>
                <a:spcPts val="1200"/>
              </a:lnSpc>
              <a:buNone/>
            </a:pPr>
            <a:r>
              <a:rPr lang="en-US" sz="1000" i="1" dirty="0">
                <a:solidFill>
                  <a:srgbClr val="7A6A5A"/>
                </a:solidFill>
                <a:latin typeface="Calibri" pitchFamily="34" charset="0"/>
                <a:ea typeface="Calibri" pitchFamily="34" charset="-122"/>
                <a:cs typeface="Calibri" pitchFamily="34" charset="-120"/>
              </a:rPr>
              <a:t>Latina lead, warm tone, family stakes</a:t>
            </a:r>
            <a:endParaRPr lang="en-US" sz="1000" dirty="0"/>
          </a:p>
        </p:txBody>
      </p:sp>
      <p:sp>
        <p:nvSpPr>
          <p:cNvPr id="13" name="Text 11"/>
          <p:cNvSpPr/>
          <p:nvPr/>
        </p:nvSpPr>
        <p:spPr>
          <a:xfrm>
            <a:off x="4754880" y="2468880"/>
            <a:ext cx="2103120" cy="411480"/>
          </a:xfrm>
          <a:prstGeom prst="rect">
            <a:avLst/>
          </a:prstGeom>
          <a:noFill/>
          <a:ln/>
        </p:spPr>
        <p:txBody>
          <a:bodyPr wrap="square" lIns="0" tIns="0" rIns="0" bIns="0" rtlCol="0" anchor="t"/>
          <a:lstStyle/>
          <a:p>
            <a:pPr indent="0" marL="0">
              <a:buNone/>
            </a:pPr>
            <a:r>
              <a:rPr lang="en-US" sz="1100" b="1" dirty="0">
                <a:solidFill>
                  <a:srgbClr val="2A1F16"/>
                </a:solidFill>
                <a:latin typeface="Georgia" pitchFamily="34" charset="0"/>
                <a:ea typeface="Georgia" pitchFamily="34" charset="-122"/>
                <a:cs typeface="Georgia" pitchFamily="34" charset="-120"/>
              </a:rPr>
              <a:t>MODERN FAMILY</a:t>
            </a:r>
            <a:endParaRPr lang="en-US" sz="1100" dirty="0"/>
          </a:p>
        </p:txBody>
      </p:sp>
      <p:sp>
        <p:nvSpPr>
          <p:cNvPr id="14" name="Text 12"/>
          <p:cNvSpPr/>
          <p:nvPr/>
        </p:nvSpPr>
        <p:spPr>
          <a:xfrm>
            <a:off x="6858000" y="2468880"/>
            <a:ext cx="1737360" cy="411480"/>
          </a:xfrm>
          <a:prstGeom prst="rect">
            <a:avLst/>
          </a:prstGeom>
          <a:noFill/>
          <a:ln/>
        </p:spPr>
        <p:txBody>
          <a:bodyPr wrap="square" lIns="0" tIns="0" rIns="0" bIns="0" rtlCol="0" anchor="t"/>
          <a:lstStyle/>
          <a:p>
            <a:pPr indent="0" marL="0">
              <a:lnSpc>
                <a:spcPts val="1200"/>
              </a:lnSpc>
              <a:buNone/>
            </a:pPr>
            <a:r>
              <a:rPr lang="en-US" sz="1000" i="1" dirty="0">
                <a:solidFill>
                  <a:srgbClr val="7A6A5A"/>
                </a:solidFill>
                <a:latin typeface="Calibri" pitchFamily="34" charset="0"/>
                <a:ea typeface="Calibri" pitchFamily="34" charset="-122"/>
                <a:cs typeface="Calibri" pitchFamily="34" charset="-120"/>
              </a:rPr>
              <a:t>Mockumentary format, ensemble structure</a:t>
            </a:r>
            <a:endParaRPr lang="en-US" sz="1000" dirty="0"/>
          </a:p>
        </p:txBody>
      </p:sp>
      <p:sp>
        <p:nvSpPr>
          <p:cNvPr id="15" name="Text 13"/>
          <p:cNvSpPr/>
          <p:nvPr/>
        </p:nvSpPr>
        <p:spPr>
          <a:xfrm>
            <a:off x="4754880" y="2926080"/>
            <a:ext cx="2103120" cy="411480"/>
          </a:xfrm>
          <a:prstGeom prst="rect">
            <a:avLst/>
          </a:prstGeom>
          <a:noFill/>
          <a:ln/>
        </p:spPr>
        <p:txBody>
          <a:bodyPr wrap="square" lIns="0" tIns="0" rIns="0" bIns="0" rtlCol="0" anchor="t"/>
          <a:lstStyle/>
          <a:p>
            <a:pPr indent="0" marL="0">
              <a:buNone/>
            </a:pPr>
            <a:r>
              <a:rPr lang="en-US" sz="1100" b="1" dirty="0">
                <a:solidFill>
                  <a:srgbClr val="2A1F16"/>
                </a:solidFill>
                <a:latin typeface="Georgia" pitchFamily="34" charset="0"/>
                <a:ea typeface="Georgia" pitchFamily="34" charset="-122"/>
                <a:cs typeface="Georgia" pitchFamily="34" charset="-120"/>
              </a:rPr>
              <a:t>ONLY MURDERS IN THE BUILDING</a:t>
            </a:r>
            <a:endParaRPr lang="en-US" sz="1100" dirty="0"/>
          </a:p>
        </p:txBody>
      </p:sp>
      <p:sp>
        <p:nvSpPr>
          <p:cNvPr id="16" name="Text 14"/>
          <p:cNvSpPr/>
          <p:nvPr/>
        </p:nvSpPr>
        <p:spPr>
          <a:xfrm>
            <a:off x="6858000" y="2926080"/>
            <a:ext cx="1737360" cy="411480"/>
          </a:xfrm>
          <a:prstGeom prst="rect">
            <a:avLst/>
          </a:prstGeom>
          <a:noFill/>
          <a:ln/>
        </p:spPr>
        <p:txBody>
          <a:bodyPr wrap="square" lIns="0" tIns="0" rIns="0" bIns="0" rtlCol="0" anchor="t"/>
          <a:lstStyle/>
          <a:p>
            <a:pPr indent="0" marL="0">
              <a:lnSpc>
                <a:spcPts val="1200"/>
              </a:lnSpc>
              <a:buNone/>
            </a:pPr>
            <a:r>
              <a:rPr lang="en-US" sz="1000" i="1" dirty="0">
                <a:solidFill>
                  <a:srgbClr val="7A6A5A"/>
                </a:solidFill>
                <a:latin typeface="Calibri" pitchFamily="34" charset="0"/>
                <a:ea typeface="Calibri" pitchFamily="34" charset="-122"/>
                <a:cs typeface="Calibri" pitchFamily="34" charset="-120"/>
              </a:rPr>
              <a:t>Physical comedy revival, mixed generations</a:t>
            </a:r>
            <a:endParaRPr lang="en-US" sz="1000" dirty="0"/>
          </a:p>
        </p:txBody>
      </p:sp>
      <p:sp>
        <p:nvSpPr>
          <p:cNvPr id="17" name="Text 15"/>
          <p:cNvSpPr/>
          <p:nvPr/>
        </p:nvSpPr>
        <p:spPr>
          <a:xfrm>
            <a:off x="4754880" y="3383280"/>
            <a:ext cx="2103120" cy="411480"/>
          </a:xfrm>
          <a:prstGeom prst="rect">
            <a:avLst/>
          </a:prstGeom>
          <a:noFill/>
          <a:ln/>
        </p:spPr>
        <p:txBody>
          <a:bodyPr wrap="square" lIns="0" tIns="0" rIns="0" bIns="0" rtlCol="0" anchor="t"/>
          <a:lstStyle/>
          <a:p>
            <a:pPr indent="0" marL="0">
              <a:buNone/>
            </a:pPr>
            <a:r>
              <a:rPr lang="en-US" sz="1100" b="1" dirty="0">
                <a:solidFill>
                  <a:srgbClr val="2A1F16"/>
                </a:solidFill>
                <a:latin typeface="Georgia" pitchFamily="34" charset="0"/>
                <a:ea typeface="Georgia" pitchFamily="34" charset="-122"/>
                <a:cs typeface="Georgia" pitchFamily="34" charset="-120"/>
              </a:rPr>
              <a:t>ABBOTT ELEMENTARY</a:t>
            </a:r>
            <a:endParaRPr lang="en-US" sz="1100" dirty="0"/>
          </a:p>
        </p:txBody>
      </p:sp>
      <p:sp>
        <p:nvSpPr>
          <p:cNvPr id="18" name="Text 16"/>
          <p:cNvSpPr/>
          <p:nvPr/>
        </p:nvSpPr>
        <p:spPr>
          <a:xfrm>
            <a:off x="6858000" y="3383280"/>
            <a:ext cx="1737360" cy="411480"/>
          </a:xfrm>
          <a:prstGeom prst="rect">
            <a:avLst/>
          </a:prstGeom>
          <a:noFill/>
          <a:ln/>
        </p:spPr>
        <p:txBody>
          <a:bodyPr wrap="square" lIns="0" tIns="0" rIns="0" bIns="0" rtlCol="0" anchor="t"/>
          <a:lstStyle/>
          <a:p>
            <a:pPr indent="0" marL="0">
              <a:lnSpc>
                <a:spcPts val="1200"/>
              </a:lnSpc>
              <a:buNone/>
            </a:pPr>
            <a:r>
              <a:rPr lang="en-US" sz="1000" i="1" dirty="0">
                <a:solidFill>
                  <a:srgbClr val="7A6A5A"/>
                </a:solidFill>
                <a:latin typeface="Calibri" pitchFamily="34" charset="0"/>
                <a:ea typeface="Calibri" pitchFamily="34" charset="-122"/>
                <a:cs typeface="Calibri" pitchFamily="34" charset="-120"/>
              </a:rPr>
              <a:t>PG workplace comedy that hits four quadrants</a:t>
            </a:r>
            <a:endParaRPr lang="en-US" sz="1000" dirty="0"/>
          </a:p>
        </p:txBody>
      </p:sp>
      <p:sp>
        <p:nvSpPr>
          <p:cNvPr id="19" name="Text 17"/>
          <p:cNvSpPr/>
          <p:nvPr/>
        </p:nvSpPr>
        <p:spPr>
          <a:xfrm>
            <a:off x="4754880" y="3840480"/>
            <a:ext cx="2103120" cy="411480"/>
          </a:xfrm>
          <a:prstGeom prst="rect">
            <a:avLst/>
          </a:prstGeom>
          <a:noFill/>
          <a:ln/>
        </p:spPr>
        <p:txBody>
          <a:bodyPr wrap="square" lIns="0" tIns="0" rIns="0" bIns="0" rtlCol="0" anchor="t"/>
          <a:lstStyle/>
          <a:p>
            <a:pPr indent="0" marL="0">
              <a:buNone/>
            </a:pPr>
            <a:r>
              <a:rPr lang="en-US" sz="1100" b="1" dirty="0">
                <a:solidFill>
                  <a:srgbClr val="2A1F16"/>
                </a:solidFill>
                <a:latin typeface="Georgia" pitchFamily="34" charset="0"/>
                <a:ea typeface="Georgia" pitchFamily="34" charset="-122"/>
                <a:cs typeface="Georgia" pitchFamily="34" charset="-120"/>
              </a:rPr>
              <a:t>GOLDEN GIRLS</a:t>
            </a:r>
            <a:endParaRPr lang="en-US" sz="1100" dirty="0"/>
          </a:p>
        </p:txBody>
      </p:sp>
      <p:sp>
        <p:nvSpPr>
          <p:cNvPr id="20" name="Text 18"/>
          <p:cNvSpPr/>
          <p:nvPr/>
        </p:nvSpPr>
        <p:spPr>
          <a:xfrm>
            <a:off x="6858000" y="3840480"/>
            <a:ext cx="1737360" cy="411480"/>
          </a:xfrm>
          <a:prstGeom prst="rect">
            <a:avLst/>
          </a:prstGeom>
          <a:noFill/>
          <a:ln/>
        </p:spPr>
        <p:txBody>
          <a:bodyPr wrap="square" lIns="0" tIns="0" rIns="0" bIns="0" rtlCol="0" anchor="t"/>
          <a:lstStyle/>
          <a:p>
            <a:pPr indent="0" marL="0">
              <a:lnSpc>
                <a:spcPts val="1200"/>
              </a:lnSpc>
              <a:buNone/>
            </a:pPr>
            <a:r>
              <a:rPr lang="en-US" sz="1000" i="1" dirty="0">
                <a:solidFill>
                  <a:srgbClr val="7A6A5A"/>
                </a:solidFill>
                <a:latin typeface="Calibri" pitchFamily="34" charset="0"/>
                <a:ea typeface="Calibri" pitchFamily="34" charset="-122"/>
                <a:cs typeface="Calibri" pitchFamily="34" charset="-120"/>
              </a:rPr>
              <a:t>The kitchen-table wisdom, the grandmother energy</a:t>
            </a:r>
            <a:endParaRPr lang="en-US" sz="1000" dirty="0"/>
          </a:p>
        </p:txBody>
      </p:sp>
      <p:sp>
        <p:nvSpPr>
          <p:cNvPr id="21" name="Text 19"/>
          <p:cNvSpPr/>
          <p:nvPr/>
        </p:nvSpPr>
        <p:spPr>
          <a:xfrm>
            <a:off x="457200" y="4846320"/>
            <a:ext cx="5486400" cy="228600"/>
          </a:xfrm>
          <a:prstGeom prst="rect">
            <a:avLst/>
          </a:prstGeom>
          <a:noFill/>
          <a:ln/>
        </p:spPr>
        <p:txBody>
          <a:bodyPr wrap="square" lIns="0" tIns="0" rIns="0" bIns="0" rtlCol="0" anchor="ctr"/>
          <a:lstStyle/>
          <a:p>
            <a:pPr indent="0" marL="0">
              <a:buNone/>
            </a:pPr>
            <a:r>
              <a:rPr lang="en-US" sz="900" spc="200" kern="0" dirty="0">
                <a:solidFill>
                  <a:srgbClr val="7A6A5A"/>
                </a:solidFill>
                <a:latin typeface="Calibri" pitchFamily="34" charset="0"/>
                <a:ea typeface="Calibri" pitchFamily="34" charset="-122"/>
                <a:cs typeface="Calibri" pitchFamily="34" charset="-120"/>
              </a:rPr>
              <a:t>CASA ROSALIA  ·  PITCH BIBLE</a:t>
            </a:r>
            <a:endParaRPr lang="en-US" sz="900" dirty="0"/>
          </a:p>
        </p:txBody>
      </p:sp>
      <p:sp>
        <p:nvSpPr>
          <p:cNvPr id="22" name="Text 20"/>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7A6A5A"/>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2A1F16"/>
        </a:solidFill>
      </p:bgPr>
    </p:bg>
    <p:spTree>
      <p:nvGrpSpPr>
        <p:cNvPr id="1" name=""/>
        <p:cNvGrpSpPr/>
        <p:nvPr/>
      </p:nvGrpSpPr>
      <p:grpSpPr>
        <a:xfrm>
          <a:off x="0" y="0"/>
          <a:ext cx="0" cy="0"/>
          <a:chOff x="0" y="0"/>
          <a:chExt cx="0" cy="0"/>
        </a:xfrm>
      </p:grpSpPr>
      <p:sp>
        <p:nvSpPr>
          <p:cNvPr id="2" name="Shape 0"/>
          <p:cNvSpPr/>
          <p:nvPr/>
        </p:nvSpPr>
        <p:spPr>
          <a:xfrm>
            <a:off x="0" y="0"/>
            <a:ext cx="9144000" cy="320040"/>
          </a:xfrm>
          <a:prstGeom prst="rect">
            <a:avLst/>
          </a:prstGeom>
          <a:solidFill>
            <a:srgbClr val="B54934"/>
          </a:solidFill>
          <a:ln w="12700">
            <a:solidFill>
              <a:srgbClr val="B54934"/>
            </a:solidFill>
            <a:prstDash val="solid"/>
          </a:ln>
        </p:spPr>
      </p:sp>
      <p:sp>
        <p:nvSpPr>
          <p:cNvPr id="3" name="Text 1"/>
          <p:cNvSpPr/>
          <p:nvPr/>
        </p:nvSpPr>
        <p:spPr>
          <a:xfrm>
            <a:off x="548640" y="914400"/>
            <a:ext cx="8046720" cy="320040"/>
          </a:xfrm>
          <a:prstGeom prst="rect">
            <a:avLst/>
          </a:prstGeom>
          <a:noFill/>
          <a:ln/>
        </p:spPr>
        <p:txBody>
          <a:bodyPr wrap="square" lIns="0" tIns="0" rIns="0" bIns="0" rtlCol="0" anchor="ctr"/>
          <a:lstStyle/>
          <a:p>
            <a:pPr indent="0" marL="0">
              <a:buNone/>
            </a:pPr>
            <a:r>
              <a:rPr lang="en-US" sz="1200" b="1" spc="600" kern="0" dirty="0">
                <a:solidFill>
                  <a:srgbClr val="C89B3C"/>
                </a:solidFill>
                <a:latin typeface="Calibri" pitchFamily="34" charset="0"/>
                <a:ea typeface="Calibri" pitchFamily="34" charset="-122"/>
                <a:cs typeface="Calibri" pitchFamily="34" charset="-120"/>
              </a:rPr>
              <a:t>THE VISION</a:t>
            </a:r>
            <a:endParaRPr lang="en-US" sz="1200" dirty="0"/>
          </a:p>
        </p:txBody>
      </p:sp>
      <p:sp>
        <p:nvSpPr>
          <p:cNvPr id="4" name="Text 2"/>
          <p:cNvSpPr/>
          <p:nvPr/>
        </p:nvSpPr>
        <p:spPr>
          <a:xfrm>
            <a:off x="548640" y="1371600"/>
            <a:ext cx="8046720" cy="1097280"/>
          </a:xfrm>
          <a:prstGeom prst="rect">
            <a:avLst/>
          </a:prstGeom>
          <a:noFill/>
          <a:ln/>
        </p:spPr>
        <p:txBody>
          <a:bodyPr wrap="square" lIns="0" tIns="0" rIns="0" bIns="0" rtlCol="0" anchor="ctr"/>
          <a:lstStyle/>
          <a:p>
            <a:pPr indent="0" marL="0">
              <a:buNone/>
            </a:pPr>
            <a:r>
              <a:rPr lang="en-US" sz="7200" b="1" i="1" dirty="0">
                <a:solidFill>
                  <a:srgbClr val="F5EFE6"/>
                </a:solidFill>
                <a:latin typeface="Georgia" pitchFamily="34" charset="0"/>
                <a:ea typeface="Georgia" pitchFamily="34" charset="-122"/>
                <a:cs typeface="Georgia" pitchFamily="34" charset="-120"/>
              </a:rPr>
              <a:t>Casa Rosalia</a:t>
            </a:r>
            <a:endParaRPr lang="en-US" sz="7200" dirty="0"/>
          </a:p>
        </p:txBody>
      </p:sp>
      <p:sp>
        <p:nvSpPr>
          <p:cNvPr id="5" name="Text 3"/>
          <p:cNvSpPr/>
          <p:nvPr/>
        </p:nvSpPr>
        <p:spPr>
          <a:xfrm>
            <a:off x="548640" y="2514600"/>
            <a:ext cx="8046720" cy="457200"/>
          </a:xfrm>
          <a:prstGeom prst="rect">
            <a:avLst/>
          </a:prstGeom>
          <a:noFill/>
          <a:ln/>
        </p:spPr>
        <p:txBody>
          <a:bodyPr wrap="square" lIns="0" tIns="0" rIns="0" bIns="0" rtlCol="0" anchor="ctr"/>
          <a:lstStyle/>
          <a:p>
            <a:pPr indent="0" marL="0">
              <a:buNone/>
            </a:pPr>
            <a:r>
              <a:rPr lang="en-US" sz="2200" i="1" dirty="0">
                <a:solidFill>
                  <a:srgbClr val="D9CFC0"/>
                </a:solidFill>
                <a:latin typeface="Georgia" pitchFamily="34" charset="0"/>
                <a:ea typeface="Georgia" pitchFamily="34" charset="-122"/>
                <a:cs typeface="Georgia" pitchFamily="34" charset="-120"/>
              </a:rPr>
              <a:t>is not just a show about a real estate agent.</a:t>
            </a:r>
            <a:endParaRPr lang="en-US" sz="2200" dirty="0"/>
          </a:p>
        </p:txBody>
      </p:sp>
      <p:sp>
        <p:nvSpPr>
          <p:cNvPr id="6" name="Text 4"/>
          <p:cNvSpPr/>
          <p:nvPr/>
        </p:nvSpPr>
        <p:spPr>
          <a:xfrm>
            <a:off x="548640" y="3108960"/>
            <a:ext cx="8046720" cy="731520"/>
          </a:xfrm>
          <a:prstGeom prst="rect">
            <a:avLst/>
          </a:prstGeom>
          <a:noFill/>
          <a:ln/>
        </p:spPr>
        <p:txBody>
          <a:bodyPr wrap="square" lIns="0" tIns="0" rIns="0" bIns="0" rtlCol="0" anchor="ctr"/>
          <a:lstStyle/>
          <a:p>
            <a:pPr indent="0" marL="0">
              <a:lnSpc>
                <a:spcPts val="2800"/>
              </a:lnSpc>
              <a:buNone/>
            </a:pPr>
            <a:r>
              <a:rPr lang="en-US" sz="2000" i="1" dirty="0">
                <a:solidFill>
                  <a:srgbClr val="F5EFE6"/>
                </a:solidFill>
                <a:latin typeface="Georgia" pitchFamily="34" charset="0"/>
                <a:ea typeface="Georgia" pitchFamily="34" charset="-122"/>
                <a:cs typeface="Georgia" pitchFamily="34" charset="-120"/>
              </a:rPr>
              <a:t>It is a show about a woman who built an empire out of arepas, ambition, and answering the phone.</a:t>
            </a:r>
            <a:endParaRPr lang="en-US" sz="2000" dirty="0"/>
          </a:p>
        </p:txBody>
      </p:sp>
      <p:sp>
        <p:nvSpPr>
          <p:cNvPr id="7" name="Shape 5"/>
          <p:cNvSpPr/>
          <p:nvPr/>
        </p:nvSpPr>
        <p:spPr>
          <a:xfrm>
            <a:off x="548640" y="4023360"/>
            <a:ext cx="457200" cy="27432"/>
          </a:xfrm>
          <a:prstGeom prst="rect">
            <a:avLst/>
          </a:prstGeom>
          <a:solidFill>
            <a:srgbClr val="B54934"/>
          </a:solidFill>
          <a:ln w="12700">
            <a:solidFill>
              <a:srgbClr val="B54934"/>
            </a:solidFill>
            <a:prstDash val="solid"/>
          </a:ln>
        </p:spPr>
      </p:sp>
      <p:sp>
        <p:nvSpPr>
          <p:cNvPr id="8" name="Text 6"/>
          <p:cNvSpPr/>
          <p:nvPr/>
        </p:nvSpPr>
        <p:spPr>
          <a:xfrm>
            <a:off x="548640" y="4160520"/>
            <a:ext cx="8046720" cy="457200"/>
          </a:xfrm>
          <a:prstGeom prst="rect">
            <a:avLst/>
          </a:prstGeom>
          <a:noFill/>
          <a:ln/>
        </p:spPr>
        <p:txBody>
          <a:bodyPr wrap="square" lIns="0" tIns="0" rIns="0" bIns="0" rtlCol="0" anchor="ctr"/>
          <a:lstStyle/>
          <a:p>
            <a:pPr indent="0" marL="0">
              <a:buNone/>
            </a:pPr>
            <a:r>
              <a:rPr lang="en-US" sz="2600" b="1" i="1" dirty="0">
                <a:solidFill>
                  <a:srgbClr val="C89B3C"/>
                </a:solidFill>
                <a:latin typeface="Georgia" pitchFamily="34" charset="0"/>
                <a:ea typeface="Georgia" pitchFamily="34" charset="-122"/>
                <a:cs typeface="Georgia" pitchFamily="34" charset="-120"/>
              </a:rPr>
              <a:t>Family always closes.</a:t>
            </a:r>
            <a:endParaRPr lang="en-US" sz="2600" dirty="0"/>
          </a:p>
        </p:txBody>
      </p:sp>
      <p:sp>
        <p:nvSpPr>
          <p:cNvPr id="9" name="Text 7"/>
          <p:cNvSpPr/>
          <p:nvPr/>
        </p:nvSpPr>
        <p:spPr>
          <a:xfrm>
            <a:off x="457200" y="4846320"/>
            <a:ext cx="8229600" cy="228600"/>
          </a:xfrm>
          <a:prstGeom prst="rect">
            <a:avLst/>
          </a:prstGeom>
          <a:noFill/>
          <a:ln/>
        </p:spPr>
        <p:txBody>
          <a:bodyPr wrap="square" lIns="0" tIns="0" rIns="0" bIns="0" rtlCol="0" anchor="ctr"/>
          <a:lstStyle/>
          <a:p>
            <a:pPr algn="ctr" indent="0" marL="0">
              <a:buNone/>
            </a:pPr>
            <a:r>
              <a:rPr lang="en-US" sz="900" spc="300" kern="0" dirty="0">
                <a:solidFill>
                  <a:srgbClr val="7A6A5A"/>
                </a:solidFill>
                <a:latin typeface="Calibri" pitchFamily="34" charset="0"/>
                <a:ea typeface="Calibri" pitchFamily="34" charset="-122"/>
                <a:cs typeface="Calibri" pitchFamily="34" charset="-120"/>
              </a:rPr>
              <a:t>CREATED BY ANA HAYNES  ·  ROSALIA GROUP</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EFE6"/>
        </a:solidFill>
      </p:bgPr>
    </p:bg>
    <p:spTree>
      <p:nvGrpSpPr>
        <p:cNvPr id="1" name=""/>
        <p:cNvGrpSpPr/>
        <p:nvPr/>
      </p:nvGrpSpPr>
      <p:grpSpPr>
        <a:xfrm>
          <a:off x="0" y="0"/>
          <a:ext cx="0" cy="0"/>
          <a:chOff x="0" y="0"/>
          <a:chExt cx="0" cy="0"/>
        </a:xfrm>
      </p:grpSpPr>
      <p:sp>
        <p:nvSpPr>
          <p:cNvPr id="2" name="Text 0"/>
          <p:cNvSpPr/>
          <p:nvPr/>
        </p:nvSpPr>
        <p:spPr>
          <a:xfrm>
            <a:off x="548640" y="457200"/>
            <a:ext cx="8046720" cy="320040"/>
          </a:xfrm>
          <a:prstGeom prst="rect">
            <a:avLst/>
          </a:prstGeom>
          <a:noFill/>
          <a:ln/>
        </p:spPr>
        <p:txBody>
          <a:bodyPr wrap="square" lIns="0" tIns="0" rIns="0" bIns="0" rtlCol="0" anchor="ctr"/>
          <a:lstStyle/>
          <a:p>
            <a:pPr indent="0" marL="0">
              <a:buNone/>
            </a:pPr>
            <a:r>
              <a:rPr lang="en-US" sz="1200" b="1" spc="600" kern="0" dirty="0">
                <a:solidFill>
                  <a:srgbClr val="B54934"/>
                </a:solidFill>
                <a:latin typeface="Calibri" pitchFamily="34" charset="0"/>
                <a:ea typeface="Calibri" pitchFamily="34" charset="-122"/>
                <a:cs typeface="Calibri" pitchFamily="34" charset="-120"/>
              </a:rPr>
              <a:t>THE LOGLINE</a:t>
            </a:r>
            <a:endParaRPr lang="en-US" sz="1200" dirty="0"/>
          </a:p>
        </p:txBody>
      </p:sp>
      <p:sp>
        <p:nvSpPr>
          <p:cNvPr id="3" name="Shape 1"/>
          <p:cNvSpPr/>
          <p:nvPr/>
        </p:nvSpPr>
        <p:spPr>
          <a:xfrm>
            <a:off x="548640" y="914400"/>
            <a:ext cx="548640" cy="36576"/>
          </a:xfrm>
          <a:prstGeom prst="rect">
            <a:avLst/>
          </a:prstGeom>
          <a:solidFill>
            <a:srgbClr val="2A1F16"/>
          </a:solidFill>
          <a:ln w="12700">
            <a:solidFill>
              <a:srgbClr val="2A1F16"/>
            </a:solidFill>
            <a:prstDash val="solid"/>
          </a:ln>
        </p:spPr>
      </p:sp>
      <p:sp>
        <p:nvSpPr>
          <p:cNvPr id="4" name="Text 2"/>
          <p:cNvSpPr/>
          <p:nvPr/>
        </p:nvSpPr>
        <p:spPr>
          <a:xfrm>
            <a:off x="548640" y="1280160"/>
            <a:ext cx="8046720" cy="2011680"/>
          </a:xfrm>
          <a:prstGeom prst="rect">
            <a:avLst/>
          </a:prstGeom>
          <a:noFill/>
          <a:ln/>
        </p:spPr>
        <p:txBody>
          <a:bodyPr wrap="square" lIns="0" tIns="0" rIns="0" bIns="0" rtlCol="0" anchor="ctr"/>
          <a:lstStyle/>
          <a:p>
            <a:pPr indent="0" marL="0">
              <a:lnSpc>
                <a:spcPts val="4000"/>
              </a:lnSpc>
              <a:buNone/>
            </a:pPr>
            <a:r>
              <a:rPr lang="en-US" sz="2600" i="1" dirty="0">
                <a:solidFill>
                  <a:srgbClr val="2A1F16"/>
                </a:solidFill>
                <a:latin typeface="Georgia" pitchFamily="34" charset="0"/>
                <a:ea typeface="Georgia" pitchFamily="34" charset="-122"/>
                <a:cs typeface="Georgia" pitchFamily="34" charset="-120"/>
              </a:rPr>
              <a:t>A glamorous, big-hearted Colombian-American real estate agent juggles million-dollar listings, a chaotic multigenerational family, and her own wild ambition to build a real estate empire — one disastrous open house at a time.</a:t>
            </a:r>
            <a:endParaRPr lang="en-US" sz="2600" dirty="0"/>
          </a:p>
        </p:txBody>
      </p:sp>
      <p:sp>
        <p:nvSpPr>
          <p:cNvPr id="5" name="Text 3"/>
          <p:cNvSpPr/>
          <p:nvPr/>
        </p:nvSpPr>
        <p:spPr>
          <a:xfrm>
            <a:off x="548640" y="3657600"/>
            <a:ext cx="8046720" cy="274320"/>
          </a:xfrm>
          <a:prstGeom prst="rect">
            <a:avLst/>
          </a:prstGeom>
          <a:noFill/>
          <a:ln/>
        </p:spPr>
        <p:txBody>
          <a:bodyPr wrap="square" lIns="0" tIns="0" rIns="0" bIns="0" rtlCol="0" anchor="ctr"/>
          <a:lstStyle/>
          <a:p>
            <a:pPr indent="0" marL="0">
              <a:buNone/>
            </a:pPr>
            <a:r>
              <a:rPr lang="en-US" sz="1000" b="1" spc="400" kern="0" dirty="0">
                <a:solidFill>
                  <a:srgbClr val="7A6A5A"/>
                </a:solidFill>
                <a:latin typeface="Calibri" pitchFamily="34" charset="0"/>
                <a:ea typeface="Calibri" pitchFamily="34" charset="-122"/>
                <a:cs typeface="Calibri" pitchFamily="34" charset="-120"/>
              </a:rPr>
              <a:t>THE SHORT VERSION</a:t>
            </a:r>
            <a:endParaRPr lang="en-US" sz="1000" dirty="0"/>
          </a:p>
        </p:txBody>
      </p:sp>
      <p:sp>
        <p:nvSpPr>
          <p:cNvPr id="6" name="Text 4"/>
          <p:cNvSpPr/>
          <p:nvPr/>
        </p:nvSpPr>
        <p:spPr>
          <a:xfrm>
            <a:off x="548640" y="3931920"/>
            <a:ext cx="8046720" cy="731520"/>
          </a:xfrm>
          <a:prstGeom prst="rect">
            <a:avLst/>
          </a:prstGeom>
          <a:noFill/>
          <a:ln/>
        </p:spPr>
        <p:txBody>
          <a:bodyPr wrap="square" lIns="0" tIns="0" rIns="0" bIns="0" rtlCol="0" anchor="ctr"/>
          <a:lstStyle/>
          <a:p>
            <a:pPr indent="0" marL="0">
              <a:buNone/>
            </a:pPr>
            <a:r>
              <a:rPr lang="en-US" sz="1600" dirty="0">
                <a:solidFill>
                  <a:srgbClr val="2A1F16"/>
                </a:solidFill>
                <a:latin typeface="Calibri" pitchFamily="34" charset="0"/>
                <a:ea typeface="Calibri" pitchFamily="34" charset="-122"/>
                <a:cs typeface="Calibri" pitchFamily="34" charset="-120"/>
              </a:rPr>
              <a:t>Sofía Vergara energy meets Lucy Ricardo chaos meets Golden Girls kitchen-table wisdom — all set in the Newark luxury real estate market.</a:t>
            </a:r>
            <a:endParaRPr lang="en-US" sz="1600" dirty="0"/>
          </a:p>
        </p:txBody>
      </p:sp>
      <p:sp>
        <p:nvSpPr>
          <p:cNvPr id="7" name="Text 5"/>
          <p:cNvSpPr/>
          <p:nvPr/>
        </p:nvSpPr>
        <p:spPr>
          <a:xfrm>
            <a:off x="457200" y="4846320"/>
            <a:ext cx="5486400" cy="228600"/>
          </a:xfrm>
          <a:prstGeom prst="rect">
            <a:avLst/>
          </a:prstGeom>
          <a:noFill/>
          <a:ln/>
        </p:spPr>
        <p:txBody>
          <a:bodyPr wrap="square" lIns="0" tIns="0" rIns="0" bIns="0" rtlCol="0" anchor="ctr"/>
          <a:lstStyle/>
          <a:p>
            <a:pPr indent="0" marL="0">
              <a:buNone/>
            </a:pPr>
            <a:r>
              <a:rPr lang="en-US" sz="900" spc="200" kern="0" dirty="0">
                <a:solidFill>
                  <a:srgbClr val="7A6A5A"/>
                </a:solidFill>
                <a:latin typeface="Calibri" pitchFamily="34" charset="0"/>
                <a:ea typeface="Calibri" pitchFamily="34" charset="-122"/>
                <a:cs typeface="Calibri" pitchFamily="34" charset="-120"/>
              </a:rPr>
              <a:t>CASA ROSALIA  ·  PITCH BIBLE</a:t>
            </a:r>
            <a:endParaRPr lang="en-US" sz="900" dirty="0"/>
          </a:p>
        </p:txBody>
      </p:sp>
      <p:sp>
        <p:nvSpPr>
          <p:cNvPr id="8" name="Text 6"/>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7A6A5A"/>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EFE6"/>
        </a:solidFill>
      </p:bgPr>
    </p:bg>
    <p:spTree>
      <p:nvGrpSpPr>
        <p:cNvPr id="1" name=""/>
        <p:cNvGrpSpPr/>
        <p:nvPr/>
      </p:nvGrpSpPr>
      <p:grpSpPr>
        <a:xfrm>
          <a:off x="0" y="0"/>
          <a:ext cx="0" cy="0"/>
          <a:chOff x="0" y="0"/>
          <a:chExt cx="0" cy="0"/>
        </a:xfrm>
      </p:grpSpPr>
      <p:sp>
        <p:nvSpPr>
          <p:cNvPr id="2" name="Text 0"/>
          <p:cNvSpPr/>
          <p:nvPr/>
        </p:nvSpPr>
        <p:spPr>
          <a:xfrm>
            <a:off x="548640" y="457200"/>
            <a:ext cx="8046720" cy="320040"/>
          </a:xfrm>
          <a:prstGeom prst="rect">
            <a:avLst/>
          </a:prstGeom>
          <a:noFill/>
          <a:ln/>
        </p:spPr>
        <p:txBody>
          <a:bodyPr wrap="square" lIns="0" tIns="0" rIns="0" bIns="0" rtlCol="0" anchor="ctr"/>
          <a:lstStyle/>
          <a:p>
            <a:pPr indent="0" marL="0">
              <a:buNone/>
            </a:pPr>
            <a:r>
              <a:rPr lang="en-US" sz="1200" b="1" spc="600" kern="0" dirty="0">
                <a:solidFill>
                  <a:srgbClr val="B54934"/>
                </a:solidFill>
                <a:latin typeface="Calibri" pitchFamily="34" charset="0"/>
                <a:ea typeface="Calibri" pitchFamily="34" charset="-122"/>
                <a:cs typeface="Calibri" pitchFamily="34" charset="-120"/>
              </a:rPr>
              <a:t>THE DNA</a:t>
            </a:r>
            <a:endParaRPr lang="en-US" sz="1200" dirty="0"/>
          </a:p>
        </p:txBody>
      </p:sp>
      <p:sp>
        <p:nvSpPr>
          <p:cNvPr id="3" name="Text 1"/>
          <p:cNvSpPr/>
          <p:nvPr/>
        </p:nvSpPr>
        <p:spPr>
          <a:xfrm>
            <a:off x="548640" y="868680"/>
            <a:ext cx="8046720" cy="457200"/>
          </a:xfrm>
          <a:prstGeom prst="rect">
            <a:avLst/>
          </a:prstGeom>
          <a:noFill/>
          <a:ln/>
        </p:spPr>
        <p:txBody>
          <a:bodyPr wrap="square" lIns="0" tIns="0" rIns="0" bIns="0" rtlCol="0" anchor="ctr"/>
          <a:lstStyle/>
          <a:p>
            <a:pPr indent="0" marL="0">
              <a:buNone/>
            </a:pPr>
            <a:r>
              <a:rPr lang="en-US" sz="2800" b="1" dirty="0">
                <a:solidFill>
                  <a:srgbClr val="2A1F16"/>
                </a:solidFill>
                <a:latin typeface="Georgia" pitchFamily="34" charset="0"/>
                <a:ea typeface="Georgia" pitchFamily="34" charset="-122"/>
                <a:cs typeface="Georgia" pitchFamily="34" charset="-120"/>
              </a:rPr>
              <a:t>Three legendary formats, one fresh show</a:t>
            </a:r>
            <a:endParaRPr lang="en-US" sz="2800" dirty="0"/>
          </a:p>
        </p:txBody>
      </p:sp>
      <p:sp>
        <p:nvSpPr>
          <p:cNvPr id="4" name="Shape 2"/>
          <p:cNvSpPr/>
          <p:nvPr/>
        </p:nvSpPr>
        <p:spPr>
          <a:xfrm>
            <a:off x="548640" y="1554480"/>
            <a:ext cx="2560320" cy="3017520"/>
          </a:xfrm>
          <a:prstGeom prst="rect">
            <a:avLst/>
          </a:prstGeom>
          <a:solidFill>
            <a:srgbClr val="FBF7F0"/>
          </a:solidFill>
          <a:ln w="9525">
            <a:solidFill>
              <a:srgbClr val="E4DBCD"/>
            </a:solidFill>
            <a:prstDash val="solid"/>
          </a:ln>
        </p:spPr>
      </p:sp>
      <p:sp>
        <p:nvSpPr>
          <p:cNvPr id="5" name="Shape 3"/>
          <p:cNvSpPr/>
          <p:nvPr/>
        </p:nvSpPr>
        <p:spPr>
          <a:xfrm>
            <a:off x="731520" y="1737360"/>
            <a:ext cx="365760" cy="45720"/>
          </a:xfrm>
          <a:prstGeom prst="rect">
            <a:avLst/>
          </a:prstGeom>
          <a:solidFill>
            <a:srgbClr val="B54934"/>
          </a:solidFill>
          <a:ln w="12700">
            <a:solidFill>
              <a:srgbClr val="B54934"/>
            </a:solidFill>
            <a:prstDash val="solid"/>
          </a:ln>
        </p:spPr>
      </p:sp>
      <p:sp>
        <p:nvSpPr>
          <p:cNvPr id="6" name="Text 4"/>
          <p:cNvSpPr/>
          <p:nvPr/>
        </p:nvSpPr>
        <p:spPr>
          <a:xfrm>
            <a:off x="731520" y="1874520"/>
            <a:ext cx="2194560" cy="365760"/>
          </a:xfrm>
          <a:prstGeom prst="rect">
            <a:avLst/>
          </a:prstGeom>
          <a:noFill/>
          <a:ln/>
        </p:spPr>
        <p:txBody>
          <a:bodyPr wrap="square" lIns="0" tIns="0" rIns="0" bIns="0" rtlCol="0" anchor="ctr"/>
          <a:lstStyle/>
          <a:p>
            <a:pPr indent="0" marL="0">
              <a:buNone/>
            </a:pPr>
            <a:r>
              <a:rPr lang="en-US" sz="1800" b="1" dirty="0">
                <a:solidFill>
                  <a:srgbClr val="2A1F16"/>
                </a:solidFill>
                <a:latin typeface="Georgia" pitchFamily="34" charset="0"/>
                <a:ea typeface="Georgia" pitchFamily="34" charset="-122"/>
                <a:cs typeface="Georgia" pitchFamily="34" charset="-120"/>
              </a:rPr>
              <a:t>I LOVE LUCY</a:t>
            </a:r>
            <a:endParaRPr lang="en-US" sz="1800" dirty="0"/>
          </a:p>
        </p:txBody>
      </p:sp>
      <p:sp>
        <p:nvSpPr>
          <p:cNvPr id="7" name="Text 5"/>
          <p:cNvSpPr/>
          <p:nvPr/>
        </p:nvSpPr>
        <p:spPr>
          <a:xfrm>
            <a:off x="731520" y="2286000"/>
            <a:ext cx="2194560" cy="274320"/>
          </a:xfrm>
          <a:prstGeom prst="rect">
            <a:avLst/>
          </a:prstGeom>
          <a:noFill/>
          <a:ln/>
        </p:spPr>
        <p:txBody>
          <a:bodyPr wrap="square" lIns="0" tIns="0" rIns="0" bIns="0" rtlCol="0" anchor="ctr"/>
          <a:lstStyle/>
          <a:p>
            <a:pPr indent="0" marL="0">
              <a:buNone/>
            </a:pPr>
            <a:r>
              <a:rPr lang="en-US" sz="900" b="1" spc="400" kern="0" dirty="0">
                <a:solidFill>
                  <a:srgbClr val="B54934"/>
                </a:solidFill>
                <a:latin typeface="Calibri" pitchFamily="34" charset="0"/>
                <a:ea typeface="Calibri" pitchFamily="34" charset="-122"/>
                <a:cs typeface="Calibri" pitchFamily="34" charset="-120"/>
              </a:rPr>
              <a:t>THE PHYSICAL COMEDY</a:t>
            </a:r>
            <a:endParaRPr lang="en-US" sz="900" dirty="0"/>
          </a:p>
        </p:txBody>
      </p:sp>
      <p:sp>
        <p:nvSpPr>
          <p:cNvPr id="8" name="Text 6"/>
          <p:cNvSpPr/>
          <p:nvPr/>
        </p:nvSpPr>
        <p:spPr>
          <a:xfrm>
            <a:off x="731520" y="2651760"/>
            <a:ext cx="2194560" cy="1828800"/>
          </a:xfrm>
          <a:prstGeom prst="rect">
            <a:avLst/>
          </a:prstGeom>
          <a:noFill/>
          <a:ln/>
        </p:spPr>
        <p:txBody>
          <a:bodyPr wrap="square" lIns="0" tIns="0" rIns="0" bIns="0" rtlCol="0" anchor="ctr"/>
          <a:lstStyle/>
          <a:p>
            <a:pPr indent="0" marL="0">
              <a:lnSpc>
                <a:spcPts val="1800"/>
              </a:lnSpc>
              <a:buNone/>
            </a:pPr>
            <a:r>
              <a:rPr lang="en-US" sz="1200" dirty="0">
                <a:solidFill>
                  <a:srgbClr val="2A1F16"/>
                </a:solidFill>
                <a:latin typeface="Calibri" pitchFamily="34" charset="0"/>
                <a:ea typeface="Calibri" pitchFamily="34" charset="-122"/>
                <a:cs typeface="Calibri" pitchFamily="34" charset="-120"/>
              </a:rPr>
              <a:t>One escalating set piece per episode. Vivi hides a piñata under a couch, drapes a tapestry over a demolished wall, bribes her daughter to stop livestreaming — all in one continuous chaos sequence.</a:t>
            </a:r>
            <a:endParaRPr lang="en-US" sz="1200" dirty="0"/>
          </a:p>
        </p:txBody>
      </p:sp>
      <p:sp>
        <p:nvSpPr>
          <p:cNvPr id="9" name="Shape 7"/>
          <p:cNvSpPr/>
          <p:nvPr/>
        </p:nvSpPr>
        <p:spPr>
          <a:xfrm>
            <a:off x="3291840" y="1554480"/>
            <a:ext cx="2560320" cy="3017520"/>
          </a:xfrm>
          <a:prstGeom prst="rect">
            <a:avLst/>
          </a:prstGeom>
          <a:solidFill>
            <a:srgbClr val="FBF7F0"/>
          </a:solidFill>
          <a:ln w="9525">
            <a:solidFill>
              <a:srgbClr val="E4DBCD"/>
            </a:solidFill>
            <a:prstDash val="solid"/>
          </a:ln>
        </p:spPr>
      </p:sp>
      <p:sp>
        <p:nvSpPr>
          <p:cNvPr id="10" name="Shape 8"/>
          <p:cNvSpPr/>
          <p:nvPr/>
        </p:nvSpPr>
        <p:spPr>
          <a:xfrm>
            <a:off x="3474720" y="1737360"/>
            <a:ext cx="365760" cy="45720"/>
          </a:xfrm>
          <a:prstGeom prst="rect">
            <a:avLst/>
          </a:prstGeom>
          <a:solidFill>
            <a:srgbClr val="B54934"/>
          </a:solidFill>
          <a:ln w="12700">
            <a:solidFill>
              <a:srgbClr val="B54934"/>
            </a:solidFill>
            <a:prstDash val="solid"/>
          </a:ln>
        </p:spPr>
      </p:sp>
      <p:sp>
        <p:nvSpPr>
          <p:cNvPr id="11" name="Text 9"/>
          <p:cNvSpPr/>
          <p:nvPr/>
        </p:nvSpPr>
        <p:spPr>
          <a:xfrm>
            <a:off x="3474720" y="1874520"/>
            <a:ext cx="2194560" cy="365760"/>
          </a:xfrm>
          <a:prstGeom prst="rect">
            <a:avLst/>
          </a:prstGeom>
          <a:noFill/>
          <a:ln/>
        </p:spPr>
        <p:txBody>
          <a:bodyPr wrap="square" lIns="0" tIns="0" rIns="0" bIns="0" rtlCol="0" anchor="ctr"/>
          <a:lstStyle/>
          <a:p>
            <a:pPr indent="0" marL="0">
              <a:buNone/>
            </a:pPr>
            <a:r>
              <a:rPr lang="en-US" sz="1800" b="1" dirty="0">
                <a:solidFill>
                  <a:srgbClr val="2A1F16"/>
                </a:solidFill>
                <a:latin typeface="Georgia" pitchFamily="34" charset="0"/>
                <a:ea typeface="Georgia" pitchFamily="34" charset="-122"/>
                <a:cs typeface="Georgia" pitchFamily="34" charset="-120"/>
              </a:rPr>
              <a:t>MODERN FAMILY</a:t>
            </a:r>
            <a:endParaRPr lang="en-US" sz="1800" dirty="0"/>
          </a:p>
        </p:txBody>
      </p:sp>
      <p:sp>
        <p:nvSpPr>
          <p:cNvPr id="12" name="Text 10"/>
          <p:cNvSpPr/>
          <p:nvPr/>
        </p:nvSpPr>
        <p:spPr>
          <a:xfrm>
            <a:off x="3474720" y="2286000"/>
            <a:ext cx="2194560" cy="274320"/>
          </a:xfrm>
          <a:prstGeom prst="rect">
            <a:avLst/>
          </a:prstGeom>
          <a:noFill/>
          <a:ln/>
        </p:spPr>
        <p:txBody>
          <a:bodyPr wrap="square" lIns="0" tIns="0" rIns="0" bIns="0" rtlCol="0" anchor="ctr"/>
          <a:lstStyle/>
          <a:p>
            <a:pPr indent="0" marL="0">
              <a:buNone/>
            </a:pPr>
            <a:r>
              <a:rPr lang="en-US" sz="900" b="1" spc="400" kern="0" dirty="0">
                <a:solidFill>
                  <a:srgbClr val="B54934"/>
                </a:solidFill>
                <a:latin typeface="Calibri" pitchFamily="34" charset="0"/>
                <a:ea typeface="Calibri" pitchFamily="34" charset="-122"/>
                <a:cs typeface="Calibri" pitchFamily="34" charset="-120"/>
              </a:rPr>
              <a:t>THE ENSEMBLE + FORMAT</a:t>
            </a:r>
            <a:endParaRPr lang="en-US" sz="900" dirty="0"/>
          </a:p>
        </p:txBody>
      </p:sp>
      <p:sp>
        <p:nvSpPr>
          <p:cNvPr id="13" name="Text 11"/>
          <p:cNvSpPr/>
          <p:nvPr/>
        </p:nvSpPr>
        <p:spPr>
          <a:xfrm>
            <a:off x="3474720" y="2651760"/>
            <a:ext cx="2194560" cy="1828800"/>
          </a:xfrm>
          <a:prstGeom prst="rect">
            <a:avLst/>
          </a:prstGeom>
          <a:noFill/>
          <a:ln/>
        </p:spPr>
        <p:txBody>
          <a:bodyPr wrap="square" lIns="0" tIns="0" rIns="0" bIns="0" rtlCol="0" anchor="ctr"/>
          <a:lstStyle/>
          <a:p>
            <a:pPr indent="0" marL="0">
              <a:lnSpc>
                <a:spcPts val="1800"/>
              </a:lnSpc>
              <a:buNone/>
            </a:pPr>
            <a:r>
              <a:rPr lang="en-US" sz="1200" dirty="0">
                <a:solidFill>
                  <a:srgbClr val="2A1F16"/>
                </a:solidFill>
                <a:latin typeface="Calibri" pitchFamily="34" charset="0"/>
                <a:ea typeface="Calibri" pitchFamily="34" charset="-122"/>
                <a:cs typeface="Calibri" pitchFamily="34" charset="-120"/>
              </a:rPr>
              <a:t>Single-camera mockumentary. Confessionals to camera. Multigenerational household. Every character can be paired with any other for a distinct comedic flavor.</a:t>
            </a:r>
            <a:endParaRPr lang="en-US" sz="1200" dirty="0"/>
          </a:p>
        </p:txBody>
      </p:sp>
      <p:sp>
        <p:nvSpPr>
          <p:cNvPr id="14" name="Shape 12"/>
          <p:cNvSpPr/>
          <p:nvPr/>
        </p:nvSpPr>
        <p:spPr>
          <a:xfrm>
            <a:off x="6035040" y="1554480"/>
            <a:ext cx="2560320" cy="3017520"/>
          </a:xfrm>
          <a:prstGeom prst="rect">
            <a:avLst/>
          </a:prstGeom>
          <a:solidFill>
            <a:srgbClr val="FBF7F0"/>
          </a:solidFill>
          <a:ln w="9525">
            <a:solidFill>
              <a:srgbClr val="E4DBCD"/>
            </a:solidFill>
            <a:prstDash val="solid"/>
          </a:ln>
        </p:spPr>
      </p:sp>
      <p:sp>
        <p:nvSpPr>
          <p:cNvPr id="15" name="Shape 13"/>
          <p:cNvSpPr/>
          <p:nvPr/>
        </p:nvSpPr>
        <p:spPr>
          <a:xfrm>
            <a:off x="6217920" y="1737360"/>
            <a:ext cx="365760" cy="45720"/>
          </a:xfrm>
          <a:prstGeom prst="rect">
            <a:avLst/>
          </a:prstGeom>
          <a:solidFill>
            <a:srgbClr val="B54934"/>
          </a:solidFill>
          <a:ln w="12700">
            <a:solidFill>
              <a:srgbClr val="B54934"/>
            </a:solidFill>
            <a:prstDash val="solid"/>
          </a:ln>
        </p:spPr>
      </p:sp>
      <p:sp>
        <p:nvSpPr>
          <p:cNvPr id="16" name="Text 14"/>
          <p:cNvSpPr/>
          <p:nvPr/>
        </p:nvSpPr>
        <p:spPr>
          <a:xfrm>
            <a:off x="6217920" y="1874520"/>
            <a:ext cx="2194560" cy="365760"/>
          </a:xfrm>
          <a:prstGeom prst="rect">
            <a:avLst/>
          </a:prstGeom>
          <a:noFill/>
          <a:ln/>
        </p:spPr>
        <p:txBody>
          <a:bodyPr wrap="square" lIns="0" tIns="0" rIns="0" bIns="0" rtlCol="0" anchor="ctr"/>
          <a:lstStyle/>
          <a:p>
            <a:pPr indent="0" marL="0">
              <a:buNone/>
            </a:pPr>
            <a:r>
              <a:rPr lang="en-US" sz="1800" b="1" dirty="0">
                <a:solidFill>
                  <a:srgbClr val="2A1F16"/>
                </a:solidFill>
                <a:latin typeface="Georgia" pitchFamily="34" charset="0"/>
                <a:ea typeface="Georgia" pitchFamily="34" charset="-122"/>
                <a:cs typeface="Georgia" pitchFamily="34" charset="-120"/>
              </a:rPr>
              <a:t>GOLDEN GIRLS</a:t>
            </a:r>
            <a:endParaRPr lang="en-US" sz="1800" dirty="0"/>
          </a:p>
        </p:txBody>
      </p:sp>
      <p:sp>
        <p:nvSpPr>
          <p:cNvPr id="17" name="Text 15"/>
          <p:cNvSpPr/>
          <p:nvPr/>
        </p:nvSpPr>
        <p:spPr>
          <a:xfrm>
            <a:off x="6217920" y="2286000"/>
            <a:ext cx="2194560" cy="274320"/>
          </a:xfrm>
          <a:prstGeom prst="rect">
            <a:avLst/>
          </a:prstGeom>
          <a:noFill/>
          <a:ln/>
        </p:spPr>
        <p:txBody>
          <a:bodyPr wrap="square" lIns="0" tIns="0" rIns="0" bIns="0" rtlCol="0" anchor="ctr"/>
          <a:lstStyle/>
          <a:p>
            <a:pPr indent="0" marL="0">
              <a:buNone/>
            </a:pPr>
            <a:r>
              <a:rPr lang="en-US" sz="900" b="1" spc="400" kern="0" dirty="0">
                <a:solidFill>
                  <a:srgbClr val="B54934"/>
                </a:solidFill>
                <a:latin typeface="Calibri" pitchFamily="34" charset="0"/>
                <a:ea typeface="Calibri" pitchFamily="34" charset="-122"/>
                <a:cs typeface="Calibri" pitchFamily="34" charset="-120"/>
              </a:rPr>
              <a:t>THE HEART</a:t>
            </a:r>
            <a:endParaRPr lang="en-US" sz="900" dirty="0"/>
          </a:p>
        </p:txBody>
      </p:sp>
      <p:sp>
        <p:nvSpPr>
          <p:cNvPr id="18" name="Text 16"/>
          <p:cNvSpPr/>
          <p:nvPr/>
        </p:nvSpPr>
        <p:spPr>
          <a:xfrm>
            <a:off x="6217920" y="2651760"/>
            <a:ext cx="2194560" cy="1828800"/>
          </a:xfrm>
          <a:prstGeom prst="rect">
            <a:avLst/>
          </a:prstGeom>
          <a:noFill/>
          <a:ln/>
        </p:spPr>
        <p:txBody>
          <a:bodyPr wrap="square" lIns="0" tIns="0" rIns="0" bIns="0" rtlCol="0" anchor="ctr"/>
          <a:lstStyle/>
          <a:p>
            <a:pPr indent="0" marL="0">
              <a:lnSpc>
                <a:spcPts val="1800"/>
              </a:lnSpc>
              <a:buNone/>
            </a:pPr>
            <a:r>
              <a:rPr lang="en-US" sz="1200" dirty="0">
                <a:solidFill>
                  <a:srgbClr val="2A1F16"/>
                </a:solidFill>
                <a:latin typeface="Calibri" pitchFamily="34" charset="0"/>
                <a:ea typeface="Calibri" pitchFamily="34" charset="-122"/>
                <a:cs typeface="Calibri" pitchFamily="34" charset="-120"/>
              </a:rPr>
              <a:t>Three widowed grandmothers under one roof — Colombian, Colombian-glam, and Irish-Catholic — holding court at the kitchen table over cheesecake and empanadas. The show's wisdom engine.</a:t>
            </a:r>
            <a:endParaRPr lang="en-US" sz="1200" dirty="0"/>
          </a:p>
        </p:txBody>
      </p:sp>
      <p:sp>
        <p:nvSpPr>
          <p:cNvPr id="19" name="Text 17"/>
          <p:cNvSpPr/>
          <p:nvPr/>
        </p:nvSpPr>
        <p:spPr>
          <a:xfrm>
            <a:off x="457200" y="4846320"/>
            <a:ext cx="5486400" cy="228600"/>
          </a:xfrm>
          <a:prstGeom prst="rect">
            <a:avLst/>
          </a:prstGeom>
          <a:noFill/>
          <a:ln/>
        </p:spPr>
        <p:txBody>
          <a:bodyPr wrap="square" lIns="0" tIns="0" rIns="0" bIns="0" rtlCol="0" anchor="ctr"/>
          <a:lstStyle/>
          <a:p>
            <a:pPr indent="0" marL="0">
              <a:buNone/>
            </a:pPr>
            <a:r>
              <a:rPr lang="en-US" sz="900" spc="200" kern="0" dirty="0">
                <a:solidFill>
                  <a:srgbClr val="7A6A5A"/>
                </a:solidFill>
                <a:latin typeface="Calibri" pitchFamily="34" charset="0"/>
                <a:ea typeface="Calibri" pitchFamily="34" charset="-122"/>
                <a:cs typeface="Calibri" pitchFamily="34" charset="-120"/>
              </a:rPr>
              <a:t>CASA ROSALIA  ·  PITCH BIBLE</a:t>
            </a:r>
            <a:endParaRPr lang="en-US" sz="900" dirty="0"/>
          </a:p>
        </p:txBody>
      </p:sp>
      <p:sp>
        <p:nvSpPr>
          <p:cNvPr id="20" name="Text 18"/>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7A6A5A"/>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2A1F16"/>
        </a:solidFill>
      </p:bgPr>
    </p:bg>
    <p:spTree>
      <p:nvGrpSpPr>
        <p:cNvPr id="1" name=""/>
        <p:cNvGrpSpPr/>
        <p:nvPr/>
      </p:nvGrpSpPr>
      <p:grpSpPr>
        <a:xfrm>
          <a:off x="0" y="0"/>
          <a:ext cx="0" cy="0"/>
          <a:chOff x="0" y="0"/>
          <a:chExt cx="0" cy="0"/>
        </a:xfrm>
      </p:grpSpPr>
      <p:sp>
        <p:nvSpPr>
          <p:cNvPr id="2" name="Text 0"/>
          <p:cNvSpPr/>
          <p:nvPr/>
        </p:nvSpPr>
        <p:spPr>
          <a:xfrm>
            <a:off x="548640" y="457200"/>
            <a:ext cx="8046720" cy="320040"/>
          </a:xfrm>
          <a:prstGeom prst="rect">
            <a:avLst/>
          </a:prstGeom>
          <a:noFill/>
          <a:ln/>
        </p:spPr>
        <p:txBody>
          <a:bodyPr wrap="square" lIns="0" tIns="0" rIns="0" bIns="0" rtlCol="0" anchor="ctr"/>
          <a:lstStyle/>
          <a:p>
            <a:pPr indent="0" marL="0">
              <a:buNone/>
            </a:pPr>
            <a:r>
              <a:rPr lang="en-US" sz="1200" b="1" spc="600" kern="0" dirty="0">
                <a:solidFill>
                  <a:srgbClr val="C89B3C"/>
                </a:solidFill>
                <a:latin typeface="Calibri" pitchFamily="34" charset="0"/>
                <a:ea typeface="Calibri" pitchFamily="34" charset="-122"/>
                <a:cs typeface="Calibri" pitchFamily="34" charset="-120"/>
              </a:rPr>
              <a:t>OUR LEAD</a:t>
            </a:r>
            <a:endParaRPr lang="en-US" sz="1200" dirty="0"/>
          </a:p>
        </p:txBody>
      </p:sp>
      <p:sp>
        <p:nvSpPr>
          <p:cNvPr id="3" name="Text 1"/>
          <p:cNvSpPr/>
          <p:nvPr/>
        </p:nvSpPr>
        <p:spPr>
          <a:xfrm>
            <a:off x="548640" y="914400"/>
            <a:ext cx="8046720" cy="914400"/>
          </a:xfrm>
          <a:prstGeom prst="rect">
            <a:avLst/>
          </a:prstGeom>
          <a:noFill/>
          <a:ln/>
        </p:spPr>
        <p:txBody>
          <a:bodyPr wrap="square" lIns="0" tIns="0" rIns="0" bIns="0" rtlCol="0" anchor="ctr"/>
          <a:lstStyle/>
          <a:p>
            <a:pPr indent="0" marL="0">
              <a:buNone/>
            </a:pPr>
            <a:r>
              <a:rPr lang="en-US" sz="6800" b="1" dirty="0">
                <a:solidFill>
                  <a:srgbClr val="F5EFE6"/>
                </a:solidFill>
                <a:latin typeface="Georgia" pitchFamily="34" charset="0"/>
                <a:ea typeface="Georgia" pitchFamily="34" charset="-122"/>
                <a:cs typeface="Georgia" pitchFamily="34" charset="-120"/>
              </a:rPr>
              <a:t>VIVIANA</a:t>
            </a:r>
            <a:endParaRPr lang="en-US" sz="6800" dirty="0"/>
          </a:p>
        </p:txBody>
      </p:sp>
      <p:sp>
        <p:nvSpPr>
          <p:cNvPr id="4" name="Text 2"/>
          <p:cNvSpPr/>
          <p:nvPr/>
        </p:nvSpPr>
        <p:spPr>
          <a:xfrm>
            <a:off x="548640" y="1783080"/>
            <a:ext cx="8046720" cy="457200"/>
          </a:xfrm>
          <a:prstGeom prst="rect">
            <a:avLst/>
          </a:prstGeom>
          <a:noFill/>
          <a:ln/>
        </p:spPr>
        <p:txBody>
          <a:bodyPr wrap="square" lIns="0" tIns="0" rIns="0" bIns="0" rtlCol="0" anchor="ctr"/>
          <a:lstStyle/>
          <a:p>
            <a:pPr indent="0" marL="0">
              <a:buNone/>
            </a:pPr>
            <a:r>
              <a:rPr lang="en-US" sz="2800" i="1" dirty="0">
                <a:solidFill>
                  <a:srgbClr val="B54934"/>
                </a:solidFill>
                <a:latin typeface="Georgia" pitchFamily="34" charset="0"/>
                <a:ea typeface="Georgia" pitchFamily="34" charset="-122"/>
                <a:cs typeface="Georgia" pitchFamily="34" charset="-120"/>
              </a:rPr>
              <a:t>"VIVI" ROSALIA-CALLAHAN</a:t>
            </a:r>
            <a:endParaRPr lang="en-US" sz="2800" dirty="0"/>
          </a:p>
        </p:txBody>
      </p:sp>
      <p:sp>
        <p:nvSpPr>
          <p:cNvPr id="5" name="Text 3"/>
          <p:cNvSpPr/>
          <p:nvPr/>
        </p:nvSpPr>
        <p:spPr>
          <a:xfrm>
            <a:off x="548640" y="2331720"/>
            <a:ext cx="8046720" cy="274320"/>
          </a:xfrm>
          <a:prstGeom prst="rect">
            <a:avLst/>
          </a:prstGeom>
          <a:noFill/>
          <a:ln/>
        </p:spPr>
        <p:txBody>
          <a:bodyPr wrap="square" lIns="0" tIns="0" rIns="0" bIns="0" rtlCol="0" anchor="ctr"/>
          <a:lstStyle/>
          <a:p>
            <a:pPr indent="0" marL="0">
              <a:buNone/>
            </a:pPr>
            <a:r>
              <a:rPr lang="en-US" sz="1200" spc="300" kern="0" dirty="0">
                <a:solidFill>
                  <a:srgbClr val="C89B3C"/>
                </a:solidFill>
                <a:latin typeface="Calibri" pitchFamily="34" charset="0"/>
                <a:ea typeface="Calibri" pitchFamily="34" charset="-122"/>
                <a:cs typeface="Calibri" pitchFamily="34" charset="-120"/>
              </a:rPr>
              <a:t>42  ·  Colombian-American  ·  Top-producing agent  ·  Newark</a:t>
            </a:r>
            <a:endParaRPr lang="en-US" sz="1200" dirty="0"/>
          </a:p>
        </p:txBody>
      </p:sp>
      <p:sp>
        <p:nvSpPr>
          <p:cNvPr id="6" name="Text 4"/>
          <p:cNvSpPr/>
          <p:nvPr/>
        </p:nvSpPr>
        <p:spPr>
          <a:xfrm>
            <a:off x="548640" y="2697480"/>
            <a:ext cx="8046720" cy="1280160"/>
          </a:xfrm>
          <a:prstGeom prst="rect">
            <a:avLst/>
          </a:prstGeom>
          <a:noFill/>
          <a:ln/>
        </p:spPr>
        <p:txBody>
          <a:bodyPr wrap="square" lIns="0" tIns="0" rIns="0" bIns="0" rtlCol="0" anchor="ctr"/>
          <a:lstStyle/>
          <a:p>
            <a:pPr indent="0" marL="0">
              <a:lnSpc>
                <a:spcPts val="2000"/>
              </a:lnSpc>
              <a:buNone/>
            </a:pPr>
            <a:r>
              <a:rPr lang="en-US" sz="1300" dirty="0">
                <a:solidFill>
                  <a:srgbClr val="D9CFC0"/>
                </a:solidFill>
                <a:latin typeface="Calibri" pitchFamily="34" charset="0"/>
                <a:ea typeface="Calibri" pitchFamily="34" charset="-122"/>
                <a:cs typeface="Calibri" pitchFamily="34" charset="-120"/>
              </a:rPr>
              <a:t>Born in Medellín. Raised in Newark. Watches every listing like she is still the nine-year-old girl in the back seat of her mother's car, memorizing floor plans while her mother cleaned houses in Short Hills. She wears full glam to Home Depot. She solves every problem with confidence, a good blowout, and one more phone call.</a:t>
            </a:r>
            <a:endParaRPr lang="en-US" sz="1300" dirty="0"/>
          </a:p>
        </p:txBody>
      </p:sp>
      <p:sp>
        <p:nvSpPr>
          <p:cNvPr id="7" name="Shape 5"/>
          <p:cNvSpPr/>
          <p:nvPr/>
        </p:nvSpPr>
        <p:spPr>
          <a:xfrm>
            <a:off x="548640" y="4069080"/>
            <a:ext cx="457200" cy="27432"/>
          </a:xfrm>
          <a:prstGeom prst="rect">
            <a:avLst/>
          </a:prstGeom>
          <a:solidFill>
            <a:srgbClr val="B54934"/>
          </a:solidFill>
          <a:ln w="12700">
            <a:solidFill>
              <a:srgbClr val="B54934"/>
            </a:solidFill>
            <a:prstDash val="solid"/>
          </a:ln>
        </p:spPr>
      </p:sp>
      <p:sp>
        <p:nvSpPr>
          <p:cNvPr id="8" name="Text 6"/>
          <p:cNvSpPr/>
          <p:nvPr/>
        </p:nvSpPr>
        <p:spPr>
          <a:xfrm>
            <a:off x="548640" y="4160520"/>
            <a:ext cx="8046720" cy="548640"/>
          </a:xfrm>
          <a:prstGeom prst="rect">
            <a:avLst/>
          </a:prstGeom>
          <a:noFill/>
          <a:ln/>
        </p:spPr>
        <p:txBody>
          <a:bodyPr wrap="square" lIns="0" tIns="0" rIns="0" bIns="0" rtlCol="0" anchor="ctr"/>
          <a:lstStyle/>
          <a:p>
            <a:pPr indent="0" marL="0">
              <a:buNone/>
            </a:pPr>
            <a:r>
              <a:rPr lang="en-US" sz="1300" i="1" dirty="0">
                <a:solidFill>
                  <a:srgbClr val="C89B3C"/>
                </a:solidFill>
                <a:latin typeface="Georgia" pitchFamily="34" charset="0"/>
                <a:ea typeface="Georgia" pitchFamily="34" charset="-122"/>
                <a:cs typeface="Georgia" pitchFamily="34" charset="-120"/>
              </a:rPr>
              <a:t>"I am a Colombian woman. We invented multitasking. We invented the concept of Tuesday."</a:t>
            </a:r>
            <a:endParaRPr lang="en-US" sz="1300" dirty="0"/>
          </a:p>
        </p:txBody>
      </p:sp>
      <p:sp>
        <p:nvSpPr>
          <p:cNvPr id="9" name="Text 7"/>
          <p:cNvSpPr/>
          <p:nvPr/>
        </p:nvSpPr>
        <p:spPr>
          <a:xfrm>
            <a:off x="457200" y="4846320"/>
            <a:ext cx="5486400" cy="228600"/>
          </a:xfrm>
          <a:prstGeom prst="rect">
            <a:avLst/>
          </a:prstGeom>
          <a:noFill/>
          <a:ln/>
        </p:spPr>
        <p:txBody>
          <a:bodyPr wrap="square" lIns="0" tIns="0" rIns="0" bIns="0" rtlCol="0" anchor="ctr"/>
          <a:lstStyle/>
          <a:p>
            <a:pPr indent="0" marL="0">
              <a:buNone/>
            </a:pPr>
            <a:r>
              <a:rPr lang="en-US" sz="900" spc="200" kern="0" dirty="0">
                <a:solidFill>
                  <a:srgbClr val="7A6A5A"/>
                </a:solidFill>
                <a:latin typeface="Calibri" pitchFamily="34" charset="0"/>
                <a:ea typeface="Calibri" pitchFamily="34" charset="-122"/>
                <a:cs typeface="Calibri" pitchFamily="34" charset="-120"/>
              </a:rPr>
              <a:t>CASA ROSALIA  ·  PITCH BIBLE</a:t>
            </a:r>
            <a:endParaRPr lang="en-US" sz="900" dirty="0"/>
          </a:p>
        </p:txBody>
      </p:sp>
      <p:sp>
        <p:nvSpPr>
          <p:cNvPr id="10" name="Text 8"/>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7A6A5A"/>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EFE6"/>
        </a:solidFill>
      </p:bgPr>
    </p:bg>
    <p:spTree>
      <p:nvGrpSpPr>
        <p:cNvPr id="1" name=""/>
        <p:cNvGrpSpPr/>
        <p:nvPr/>
      </p:nvGrpSpPr>
      <p:grpSpPr>
        <a:xfrm>
          <a:off x="0" y="0"/>
          <a:ext cx="0" cy="0"/>
          <a:chOff x="0" y="0"/>
          <a:chExt cx="0" cy="0"/>
        </a:xfrm>
      </p:grpSpPr>
      <p:sp>
        <p:nvSpPr>
          <p:cNvPr id="2" name="Text 0"/>
          <p:cNvSpPr/>
          <p:nvPr/>
        </p:nvSpPr>
        <p:spPr>
          <a:xfrm>
            <a:off x="548640" y="365760"/>
            <a:ext cx="8046720" cy="320040"/>
          </a:xfrm>
          <a:prstGeom prst="rect">
            <a:avLst/>
          </a:prstGeom>
          <a:noFill/>
          <a:ln/>
        </p:spPr>
        <p:txBody>
          <a:bodyPr wrap="square" lIns="0" tIns="0" rIns="0" bIns="0" rtlCol="0" anchor="ctr"/>
          <a:lstStyle/>
          <a:p>
            <a:pPr indent="0" marL="0">
              <a:buNone/>
            </a:pPr>
            <a:r>
              <a:rPr lang="en-US" sz="1200" b="1" spc="600" kern="0" dirty="0">
                <a:solidFill>
                  <a:srgbClr val="B54934"/>
                </a:solidFill>
                <a:latin typeface="Calibri" pitchFamily="34" charset="0"/>
                <a:ea typeface="Calibri" pitchFamily="34" charset="-122"/>
                <a:cs typeface="Calibri" pitchFamily="34" charset="-120"/>
              </a:rPr>
              <a:t>THE ENSEMBLE</a:t>
            </a:r>
            <a:endParaRPr lang="en-US" sz="1200" dirty="0"/>
          </a:p>
        </p:txBody>
      </p:sp>
      <p:sp>
        <p:nvSpPr>
          <p:cNvPr id="3" name="Text 1"/>
          <p:cNvSpPr/>
          <p:nvPr/>
        </p:nvSpPr>
        <p:spPr>
          <a:xfrm>
            <a:off x="548640" y="731520"/>
            <a:ext cx="8046720" cy="457200"/>
          </a:xfrm>
          <a:prstGeom prst="rect">
            <a:avLst/>
          </a:prstGeom>
          <a:noFill/>
          <a:ln/>
        </p:spPr>
        <p:txBody>
          <a:bodyPr wrap="square" lIns="0" tIns="0" rIns="0" bIns="0" rtlCol="0" anchor="ctr"/>
          <a:lstStyle/>
          <a:p>
            <a:pPr indent="0" marL="0">
              <a:buNone/>
            </a:pPr>
            <a:r>
              <a:rPr lang="en-US" sz="2200" b="1" dirty="0">
                <a:solidFill>
                  <a:srgbClr val="2A1F16"/>
                </a:solidFill>
                <a:latin typeface="Georgia" pitchFamily="34" charset="0"/>
                <a:ea typeface="Georgia" pitchFamily="34" charset="-122"/>
                <a:cs typeface="Georgia" pitchFamily="34" charset="-120"/>
              </a:rPr>
              <a:t>A household big enough for every kind of comedy</a:t>
            </a:r>
            <a:endParaRPr lang="en-US" sz="2200" dirty="0"/>
          </a:p>
        </p:txBody>
      </p:sp>
      <p:sp>
        <p:nvSpPr>
          <p:cNvPr id="4" name="Shape 2"/>
          <p:cNvSpPr/>
          <p:nvPr/>
        </p:nvSpPr>
        <p:spPr>
          <a:xfrm>
            <a:off x="548640" y="1417320"/>
            <a:ext cx="2651760" cy="1051560"/>
          </a:xfrm>
          <a:prstGeom prst="rect">
            <a:avLst/>
          </a:prstGeom>
          <a:solidFill>
            <a:srgbClr val="FBF7F0"/>
          </a:solidFill>
          <a:ln w="6350">
            <a:solidFill>
              <a:srgbClr val="E4DBCD"/>
            </a:solidFill>
            <a:prstDash val="solid"/>
          </a:ln>
        </p:spPr>
      </p:sp>
      <p:sp>
        <p:nvSpPr>
          <p:cNvPr id="5" name="Text 3"/>
          <p:cNvSpPr/>
          <p:nvPr/>
        </p:nvSpPr>
        <p:spPr>
          <a:xfrm>
            <a:off x="685800" y="1490472"/>
            <a:ext cx="2377440" cy="228600"/>
          </a:xfrm>
          <a:prstGeom prst="rect">
            <a:avLst/>
          </a:prstGeom>
          <a:noFill/>
          <a:ln/>
        </p:spPr>
        <p:txBody>
          <a:bodyPr wrap="square" lIns="0" tIns="0" rIns="0" bIns="0" rtlCol="0" anchor="ctr"/>
          <a:lstStyle/>
          <a:p>
            <a:pPr indent="0" marL="0">
              <a:buNone/>
            </a:pPr>
            <a:r>
              <a:rPr lang="en-US" sz="1200" b="1" dirty="0">
                <a:solidFill>
                  <a:srgbClr val="2A1F16"/>
                </a:solidFill>
                <a:latin typeface="Georgia" pitchFamily="34" charset="0"/>
                <a:ea typeface="Georgia" pitchFamily="34" charset="-122"/>
                <a:cs typeface="Georgia" pitchFamily="34" charset="-120"/>
              </a:rPr>
              <a:t>DANNY CALLAHAN</a:t>
            </a:r>
            <a:endParaRPr lang="en-US" sz="1200" dirty="0"/>
          </a:p>
        </p:txBody>
      </p:sp>
      <p:sp>
        <p:nvSpPr>
          <p:cNvPr id="6" name="Text 4"/>
          <p:cNvSpPr/>
          <p:nvPr/>
        </p:nvSpPr>
        <p:spPr>
          <a:xfrm>
            <a:off x="685800" y="1719072"/>
            <a:ext cx="2377440" cy="182880"/>
          </a:xfrm>
          <a:prstGeom prst="rect">
            <a:avLst/>
          </a:prstGeom>
          <a:noFill/>
          <a:ln/>
        </p:spPr>
        <p:txBody>
          <a:bodyPr wrap="square" lIns="0" tIns="0" rIns="0" bIns="0" rtlCol="0" anchor="ctr"/>
          <a:lstStyle/>
          <a:p>
            <a:pPr indent="0" marL="0">
              <a:buNone/>
            </a:pPr>
            <a:r>
              <a:rPr lang="en-US" sz="800" b="1" spc="200" kern="0" dirty="0">
                <a:solidFill>
                  <a:srgbClr val="B54934"/>
                </a:solidFill>
                <a:latin typeface="Calibri" pitchFamily="34" charset="0"/>
                <a:ea typeface="Calibri" pitchFamily="34" charset="-122"/>
                <a:cs typeface="Calibri" pitchFamily="34" charset="-120"/>
              </a:rPr>
              <a:t>HUSBAND · CONTRACTOR · 44</a:t>
            </a:r>
            <a:endParaRPr lang="en-US" sz="800" dirty="0"/>
          </a:p>
        </p:txBody>
      </p:sp>
      <p:sp>
        <p:nvSpPr>
          <p:cNvPr id="7" name="Text 5"/>
          <p:cNvSpPr/>
          <p:nvPr/>
        </p:nvSpPr>
        <p:spPr>
          <a:xfrm>
            <a:off x="685800" y="1920240"/>
            <a:ext cx="2377440" cy="50292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Irish-American, third-generation Newark. The Ricky Ricardo straight man. Reaction-shot king. Loves Vivi. Occasionally overwhelmed by the household.</a:t>
            </a:r>
            <a:endParaRPr lang="en-US" sz="900" dirty="0"/>
          </a:p>
        </p:txBody>
      </p:sp>
      <p:sp>
        <p:nvSpPr>
          <p:cNvPr id="8" name="Shape 6"/>
          <p:cNvSpPr/>
          <p:nvPr/>
        </p:nvSpPr>
        <p:spPr>
          <a:xfrm>
            <a:off x="3246120" y="1417320"/>
            <a:ext cx="2651760" cy="1051560"/>
          </a:xfrm>
          <a:prstGeom prst="rect">
            <a:avLst/>
          </a:prstGeom>
          <a:solidFill>
            <a:srgbClr val="FBF7F0"/>
          </a:solidFill>
          <a:ln w="6350">
            <a:solidFill>
              <a:srgbClr val="E4DBCD"/>
            </a:solidFill>
            <a:prstDash val="solid"/>
          </a:ln>
        </p:spPr>
      </p:sp>
      <p:sp>
        <p:nvSpPr>
          <p:cNvPr id="9" name="Text 7"/>
          <p:cNvSpPr/>
          <p:nvPr/>
        </p:nvSpPr>
        <p:spPr>
          <a:xfrm>
            <a:off x="3383280" y="1490472"/>
            <a:ext cx="2377440" cy="228600"/>
          </a:xfrm>
          <a:prstGeom prst="rect">
            <a:avLst/>
          </a:prstGeom>
          <a:noFill/>
          <a:ln/>
        </p:spPr>
        <p:txBody>
          <a:bodyPr wrap="square" lIns="0" tIns="0" rIns="0" bIns="0" rtlCol="0" anchor="ctr"/>
          <a:lstStyle/>
          <a:p>
            <a:pPr indent="0" marL="0">
              <a:buNone/>
            </a:pPr>
            <a:r>
              <a:rPr lang="en-US" sz="1200" b="1" dirty="0">
                <a:solidFill>
                  <a:srgbClr val="2A1F16"/>
                </a:solidFill>
                <a:latin typeface="Georgia" pitchFamily="34" charset="0"/>
                <a:ea typeface="Georgia" pitchFamily="34" charset="-122"/>
                <a:cs typeface="Georgia" pitchFamily="34" charset="-120"/>
              </a:rPr>
              <a:t>MAMA ELENA</a:t>
            </a:r>
            <a:endParaRPr lang="en-US" sz="1200" dirty="0"/>
          </a:p>
        </p:txBody>
      </p:sp>
      <p:sp>
        <p:nvSpPr>
          <p:cNvPr id="10" name="Text 8"/>
          <p:cNvSpPr/>
          <p:nvPr/>
        </p:nvSpPr>
        <p:spPr>
          <a:xfrm>
            <a:off x="3383280" y="1719072"/>
            <a:ext cx="2377440" cy="182880"/>
          </a:xfrm>
          <a:prstGeom prst="rect">
            <a:avLst/>
          </a:prstGeom>
          <a:noFill/>
          <a:ln/>
        </p:spPr>
        <p:txBody>
          <a:bodyPr wrap="square" lIns="0" tIns="0" rIns="0" bIns="0" rtlCol="0" anchor="ctr"/>
          <a:lstStyle/>
          <a:p>
            <a:pPr indent="0" marL="0">
              <a:buNone/>
            </a:pPr>
            <a:r>
              <a:rPr lang="en-US" sz="800" b="1" spc="200" kern="0" dirty="0">
                <a:solidFill>
                  <a:srgbClr val="B54934"/>
                </a:solidFill>
                <a:latin typeface="Calibri" pitchFamily="34" charset="0"/>
                <a:ea typeface="Calibri" pitchFamily="34" charset="-122"/>
                <a:cs typeface="Calibri" pitchFamily="34" charset="-120"/>
              </a:rPr>
              <a:t>MOTHER · 68</a:t>
            </a:r>
            <a:endParaRPr lang="en-US" sz="800" dirty="0"/>
          </a:p>
        </p:txBody>
      </p:sp>
      <p:sp>
        <p:nvSpPr>
          <p:cNvPr id="11" name="Text 9"/>
          <p:cNvSpPr/>
          <p:nvPr/>
        </p:nvSpPr>
        <p:spPr>
          <a:xfrm>
            <a:off x="3383280" y="1920240"/>
            <a:ext cx="2377440" cy="50292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Widowed. Cooks for the block. Speaks in three languages including unspoken Catholic guilt. The moral center. The Dorothy of the grandmother trio.</a:t>
            </a:r>
            <a:endParaRPr lang="en-US" sz="900" dirty="0"/>
          </a:p>
        </p:txBody>
      </p:sp>
      <p:sp>
        <p:nvSpPr>
          <p:cNvPr id="12" name="Shape 10"/>
          <p:cNvSpPr/>
          <p:nvPr/>
        </p:nvSpPr>
        <p:spPr>
          <a:xfrm>
            <a:off x="5943600" y="1417320"/>
            <a:ext cx="2651760" cy="1051560"/>
          </a:xfrm>
          <a:prstGeom prst="rect">
            <a:avLst/>
          </a:prstGeom>
          <a:solidFill>
            <a:srgbClr val="FBF7F0"/>
          </a:solidFill>
          <a:ln w="6350">
            <a:solidFill>
              <a:srgbClr val="E4DBCD"/>
            </a:solidFill>
            <a:prstDash val="solid"/>
          </a:ln>
        </p:spPr>
      </p:sp>
      <p:sp>
        <p:nvSpPr>
          <p:cNvPr id="13" name="Text 11"/>
          <p:cNvSpPr/>
          <p:nvPr/>
        </p:nvSpPr>
        <p:spPr>
          <a:xfrm>
            <a:off x="6080760" y="1490472"/>
            <a:ext cx="2377440" cy="228600"/>
          </a:xfrm>
          <a:prstGeom prst="rect">
            <a:avLst/>
          </a:prstGeom>
          <a:noFill/>
          <a:ln/>
        </p:spPr>
        <p:txBody>
          <a:bodyPr wrap="square" lIns="0" tIns="0" rIns="0" bIns="0" rtlCol="0" anchor="ctr"/>
          <a:lstStyle/>
          <a:p>
            <a:pPr indent="0" marL="0">
              <a:buNone/>
            </a:pPr>
            <a:r>
              <a:rPr lang="en-US" sz="1200" b="1" dirty="0">
                <a:solidFill>
                  <a:srgbClr val="2A1F16"/>
                </a:solidFill>
                <a:latin typeface="Georgia" pitchFamily="34" charset="0"/>
                <a:ea typeface="Georgia" pitchFamily="34" charset="-122"/>
                <a:cs typeface="Georgia" pitchFamily="34" charset="-120"/>
              </a:rPr>
              <a:t>TÍA ROSA</a:t>
            </a:r>
            <a:endParaRPr lang="en-US" sz="1200" dirty="0"/>
          </a:p>
        </p:txBody>
      </p:sp>
      <p:sp>
        <p:nvSpPr>
          <p:cNvPr id="14" name="Text 12"/>
          <p:cNvSpPr/>
          <p:nvPr/>
        </p:nvSpPr>
        <p:spPr>
          <a:xfrm>
            <a:off x="6080760" y="1719072"/>
            <a:ext cx="2377440" cy="182880"/>
          </a:xfrm>
          <a:prstGeom prst="rect">
            <a:avLst/>
          </a:prstGeom>
          <a:noFill/>
          <a:ln/>
        </p:spPr>
        <p:txBody>
          <a:bodyPr wrap="square" lIns="0" tIns="0" rIns="0" bIns="0" rtlCol="0" anchor="ctr"/>
          <a:lstStyle/>
          <a:p>
            <a:pPr indent="0" marL="0">
              <a:buNone/>
            </a:pPr>
            <a:r>
              <a:rPr lang="en-US" sz="800" b="1" spc="200" kern="0" dirty="0">
                <a:solidFill>
                  <a:srgbClr val="B54934"/>
                </a:solidFill>
                <a:latin typeface="Calibri" pitchFamily="34" charset="0"/>
                <a:ea typeface="Calibri" pitchFamily="34" charset="-122"/>
                <a:cs typeface="Calibri" pitchFamily="34" charset="-120"/>
              </a:rPr>
              <a:t>AUNT · 72</a:t>
            </a:r>
            <a:endParaRPr lang="en-US" sz="800" dirty="0"/>
          </a:p>
        </p:txBody>
      </p:sp>
      <p:sp>
        <p:nvSpPr>
          <p:cNvPr id="15" name="Text 13"/>
          <p:cNvSpPr/>
          <p:nvPr/>
        </p:nvSpPr>
        <p:spPr>
          <a:xfrm>
            <a:off x="6080760" y="1920240"/>
            <a:ext cx="2377440" cy="50292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Elena's glamorous older sister. Widowed three times ("efficient, not unlucky"). Dating a 55-year-old cardiologist. The Blanche.</a:t>
            </a:r>
            <a:endParaRPr lang="en-US" sz="900" dirty="0"/>
          </a:p>
        </p:txBody>
      </p:sp>
      <p:sp>
        <p:nvSpPr>
          <p:cNvPr id="16" name="Shape 14"/>
          <p:cNvSpPr/>
          <p:nvPr/>
        </p:nvSpPr>
        <p:spPr>
          <a:xfrm>
            <a:off x="548640" y="2542032"/>
            <a:ext cx="2651760" cy="1051560"/>
          </a:xfrm>
          <a:prstGeom prst="rect">
            <a:avLst/>
          </a:prstGeom>
          <a:solidFill>
            <a:srgbClr val="FBF7F0"/>
          </a:solidFill>
          <a:ln w="6350">
            <a:solidFill>
              <a:srgbClr val="E4DBCD"/>
            </a:solidFill>
            <a:prstDash val="solid"/>
          </a:ln>
        </p:spPr>
      </p:sp>
      <p:sp>
        <p:nvSpPr>
          <p:cNvPr id="17" name="Text 15"/>
          <p:cNvSpPr/>
          <p:nvPr/>
        </p:nvSpPr>
        <p:spPr>
          <a:xfrm>
            <a:off x="685800" y="2615184"/>
            <a:ext cx="2377440" cy="228600"/>
          </a:xfrm>
          <a:prstGeom prst="rect">
            <a:avLst/>
          </a:prstGeom>
          <a:noFill/>
          <a:ln/>
        </p:spPr>
        <p:txBody>
          <a:bodyPr wrap="square" lIns="0" tIns="0" rIns="0" bIns="0" rtlCol="0" anchor="ctr"/>
          <a:lstStyle/>
          <a:p>
            <a:pPr indent="0" marL="0">
              <a:buNone/>
            </a:pPr>
            <a:r>
              <a:rPr lang="en-US" sz="1200" b="1" dirty="0">
                <a:solidFill>
                  <a:srgbClr val="2A1F16"/>
                </a:solidFill>
                <a:latin typeface="Georgia" pitchFamily="34" charset="0"/>
                <a:ea typeface="Georgia" pitchFamily="34" charset="-122"/>
                <a:cs typeface="Georgia" pitchFamily="34" charset="-120"/>
              </a:rPr>
              <a:t>MISS RUTH</a:t>
            </a:r>
            <a:endParaRPr lang="en-US" sz="1200" dirty="0"/>
          </a:p>
        </p:txBody>
      </p:sp>
      <p:sp>
        <p:nvSpPr>
          <p:cNvPr id="18" name="Text 16"/>
          <p:cNvSpPr/>
          <p:nvPr/>
        </p:nvSpPr>
        <p:spPr>
          <a:xfrm>
            <a:off x="685800" y="2843784"/>
            <a:ext cx="2377440" cy="182880"/>
          </a:xfrm>
          <a:prstGeom prst="rect">
            <a:avLst/>
          </a:prstGeom>
          <a:noFill/>
          <a:ln/>
        </p:spPr>
        <p:txBody>
          <a:bodyPr wrap="square" lIns="0" tIns="0" rIns="0" bIns="0" rtlCol="0" anchor="ctr"/>
          <a:lstStyle/>
          <a:p>
            <a:pPr indent="0" marL="0">
              <a:buNone/>
            </a:pPr>
            <a:r>
              <a:rPr lang="en-US" sz="800" b="1" spc="200" kern="0" dirty="0">
                <a:solidFill>
                  <a:srgbClr val="B54934"/>
                </a:solidFill>
                <a:latin typeface="Calibri" pitchFamily="34" charset="0"/>
                <a:ea typeface="Calibri" pitchFamily="34" charset="-122"/>
                <a:cs typeface="Calibri" pitchFamily="34" charset="-120"/>
              </a:rPr>
              <a:t>MOTHER-IN-LAW · 75</a:t>
            </a:r>
            <a:endParaRPr lang="en-US" sz="800" dirty="0"/>
          </a:p>
        </p:txBody>
      </p:sp>
      <p:sp>
        <p:nvSpPr>
          <p:cNvPr id="19" name="Text 17"/>
          <p:cNvSpPr/>
          <p:nvPr/>
        </p:nvSpPr>
        <p:spPr>
          <a:xfrm>
            <a:off x="685800" y="3044952"/>
            <a:ext cx="2377440" cy="50292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Danny's Irish-Catholic mother. Deadpan devastating. Drinks whiskey neat. Plays poker with Mateo. Insists on cheesecake. The Sophia.</a:t>
            </a:r>
            <a:endParaRPr lang="en-US" sz="900" dirty="0"/>
          </a:p>
        </p:txBody>
      </p:sp>
      <p:sp>
        <p:nvSpPr>
          <p:cNvPr id="20" name="Shape 18"/>
          <p:cNvSpPr/>
          <p:nvPr/>
        </p:nvSpPr>
        <p:spPr>
          <a:xfrm>
            <a:off x="3246120" y="2542032"/>
            <a:ext cx="2651760" cy="1051560"/>
          </a:xfrm>
          <a:prstGeom prst="rect">
            <a:avLst/>
          </a:prstGeom>
          <a:solidFill>
            <a:srgbClr val="FBF7F0"/>
          </a:solidFill>
          <a:ln w="6350">
            <a:solidFill>
              <a:srgbClr val="E4DBCD"/>
            </a:solidFill>
            <a:prstDash val="solid"/>
          </a:ln>
        </p:spPr>
      </p:sp>
      <p:sp>
        <p:nvSpPr>
          <p:cNvPr id="21" name="Text 19"/>
          <p:cNvSpPr/>
          <p:nvPr/>
        </p:nvSpPr>
        <p:spPr>
          <a:xfrm>
            <a:off x="3383280" y="2615184"/>
            <a:ext cx="2377440" cy="228600"/>
          </a:xfrm>
          <a:prstGeom prst="rect">
            <a:avLst/>
          </a:prstGeom>
          <a:noFill/>
          <a:ln/>
        </p:spPr>
        <p:txBody>
          <a:bodyPr wrap="square" lIns="0" tIns="0" rIns="0" bIns="0" rtlCol="0" anchor="ctr"/>
          <a:lstStyle/>
          <a:p>
            <a:pPr indent="0" marL="0">
              <a:buNone/>
            </a:pPr>
            <a:r>
              <a:rPr lang="en-US" sz="1200" b="1" dirty="0">
                <a:solidFill>
                  <a:srgbClr val="2A1F16"/>
                </a:solidFill>
                <a:latin typeface="Georgia" pitchFamily="34" charset="0"/>
                <a:ea typeface="Georgia" pitchFamily="34" charset="-122"/>
                <a:cs typeface="Georgia" pitchFamily="34" charset="-120"/>
              </a:rPr>
              <a:t>SOFIA</a:t>
            </a:r>
            <a:endParaRPr lang="en-US" sz="1200" dirty="0"/>
          </a:p>
        </p:txBody>
      </p:sp>
      <p:sp>
        <p:nvSpPr>
          <p:cNvPr id="22" name="Text 20"/>
          <p:cNvSpPr/>
          <p:nvPr/>
        </p:nvSpPr>
        <p:spPr>
          <a:xfrm>
            <a:off x="3383280" y="2843784"/>
            <a:ext cx="2377440" cy="182880"/>
          </a:xfrm>
          <a:prstGeom prst="rect">
            <a:avLst/>
          </a:prstGeom>
          <a:noFill/>
          <a:ln/>
        </p:spPr>
        <p:txBody>
          <a:bodyPr wrap="square" lIns="0" tIns="0" rIns="0" bIns="0" rtlCol="0" anchor="ctr"/>
          <a:lstStyle/>
          <a:p>
            <a:pPr indent="0" marL="0">
              <a:buNone/>
            </a:pPr>
            <a:r>
              <a:rPr lang="en-US" sz="800" b="1" spc="200" kern="0" dirty="0">
                <a:solidFill>
                  <a:srgbClr val="B54934"/>
                </a:solidFill>
                <a:latin typeface="Calibri" pitchFamily="34" charset="0"/>
                <a:ea typeface="Calibri" pitchFamily="34" charset="-122"/>
                <a:cs typeface="Calibri" pitchFamily="34" charset="-120"/>
              </a:rPr>
              <a:t>DAUGHTER · 16</a:t>
            </a:r>
            <a:endParaRPr lang="en-US" sz="800" dirty="0"/>
          </a:p>
        </p:txBody>
      </p:sp>
      <p:sp>
        <p:nvSpPr>
          <p:cNvPr id="23" name="Text 21"/>
          <p:cNvSpPr/>
          <p:nvPr/>
        </p:nvSpPr>
        <p:spPr>
          <a:xfrm>
            <a:off x="3383280" y="3044952"/>
            <a:ext cx="2377440" cy="50292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Aspiring influencer. Films everything. Sharper than the adults give her credit for. Secret crush on Brody.</a:t>
            </a:r>
            <a:endParaRPr lang="en-US" sz="900" dirty="0"/>
          </a:p>
        </p:txBody>
      </p:sp>
      <p:sp>
        <p:nvSpPr>
          <p:cNvPr id="24" name="Shape 22"/>
          <p:cNvSpPr/>
          <p:nvPr/>
        </p:nvSpPr>
        <p:spPr>
          <a:xfrm>
            <a:off x="5943600" y="2542032"/>
            <a:ext cx="2651760" cy="1051560"/>
          </a:xfrm>
          <a:prstGeom prst="rect">
            <a:avLst/>
          </a:prstGeom>
          <a:solidFill>
            <a:srgbClr val="FBF7F0"/>
          </a:solidFill>
          <a:ln w="6350">
            <a:solidFill>
              <a:srgbClr val="E4DBCD"/>
            </a:solidFill>
            <a:prstDash val="solid"/>
          </a:ln>
        </p:spPr>
      </p:sp>
      <p:sp>
        <p:nvSpPr>
          <p:cNvPr id="25" name="Text 23"/>
          <p:cNvSpPr/>
          <p:nvPr/>
        </p:nvSpPr>
        <p:spPr>
          <a:xfrm>
            <a:off x="6080760" y="2615184"/>
            <a:ext cx="2377440" cy="228600"/>
          </a:xfrm>
          <a:prstGeom prst="rect">
            <a:avLst/>
          </a:prstGeom>
          <a:noFill/>
          <a:ln/>
        </p:spPr>
        <p:txBody>
          <a:bodyPr wrap="square" lIns="0" tIns="0" rIns="0" bIns="0" rtlCol="0" anchor="ctr"/>
          <a:lstStyle/>
          <a:p>
            <a:pPr indent="0" marL="0">
              <a:buNone/>
            </a:pPr>
            <a:r>
              <a:rPr lang="en-US" sz="1200" b="1" dirty="0">
                <a:solidFill>
                  <a:srgbClr val="2A1F16"/>
                </a:solidFill>
                <a:latin typeface="Georgia" pitchFamily="34" charset="0"/>
                <a:ea typeface="Georgia" pitchFamily="34" charset="-122"/>
                <a:cs typeface="Georgia" pitchFamily="34" charset="-120"/>
              </a:rPr>
              <a:t>MATEO</a:t>
            </a:r>
            <a:endParaRPr lang="en-US" sz="1200" dirty="0"/>
          </a:p>
        </p:txBody>
      </p:sp>
      <p:sp>
        <p:nvSpPr>
          <p:cNvPr id="26" name="Text 24"/>
          <p:cNvSpPr/>
          <p:nvPr/>
        </p:nvSpPr>
        <p:spPr>
          <a:xfrm>
            <a:off x="6080760" y="2843784"/>
            <a:ext cx="2377440" cy="182880"/>
          </a:xfrm>
          <a:prstGeom prst="rect">
            <a:avLst/>
          </a:prstGeom>
          <a:noFill/>
          <a:ln/>
        </p:spPr>
        <p:txBody>
          <a:bodyPr wrap="square" lIns="0" tIns="0" rIns="0" bIns="0" rtlCol="0" anchor="ctr"/>
          <a:lstStyle/>
          <a:p>
            <a:pPr indent="0" marL="0">
              <a:buNone/>
            </a:pPr>
            <a:r>
              <a:rPr lang="en-US" sz="800" b="1" spc="200" kern="0" dirty="0">
                <a:solidFill>
                  <a:srgbClr val="B54934"/>
                </a:solidFill>
                <a:latin typeface="Calibri" pitchFamily="34" charset="0"/>
                <a:ea typeface="Calibri" pitchFamily="34" charset="-122"/>
                <a:cs typeface="Calibri" pitchFamily="34" charset="-120"/>
              </a:rPr>
              <a:t>SON · 10</a:t>
            </a:r>
            <a:endParaRPr lang="en-US" sz="800" dirty="0"/>
          </a:p>
        </p:txBody>
      </p:sp>
      <p:sp>
        <p:nvSpPr>
          <p:cNvPr id="27" name="Text 25"/>
          <p:cNvSpPr/>
          <p:nvPr/>
        </p:nvSpPr>
        <p:spPr>
          <a:xfrm>
            <a:off x="6080760" y="3044952"/>
            <a:ext cx="2377440" cy="50292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Reads game theory for fun. Deadpan. Says one perfect thing per episode. The show's secret weapon.</a:t>
            </a:r>
            <a:endParaRPr lang="en-US" sz="900" dirty="0"/>
          </a:p>
        </p:txBody>
      </p:sp>
      <p:sp>
        <p:nvSpPr>
          <p:cNvPr id="28" name="Shape 26"/>
          <p:cNvSpPr/>
          <p:nvPr/>
        </p:nvSpPr>
        <p:spPr>
          <a:xfrm>
            <a:off x="548640" y="3666744"/>
            <a:ext cx="2651760" cy="1051560"/>
          </a:xfrm>
          <a:prstGeom prst="rect">
            <a:avLst/>
          </a:prstGeom>
          <a:solidFill>
            <a:srgbClr val="FBF7F0"/>
          </a:solidFill>
          <a:ln w="6350">
            <a:solidFill>
              <a:srgbClr val="E4DBCD"/>
            </a:solidFill>
            <a:prstDash val="solid"/>
          </a:ln>
        </p:spPr>
      </p:sp>
      <p:sp>
        <p:nvSpPr>
          <p:cNvPr id="29" name="Text 27"/>
          <p:cNvSpPr/>
          <p:nvPr/>
        </p:nvSpPr>
        <p:spPr>
          <a:xfrm>
            <a:off x="685800" y="3739896"/>
            <a:ext cx="2377440" cy="228600"/>
          </a:xfrm>
          <a:prstGeom prst="rect">
            <a:avLst/>
          </a:prstGeom>
          <a:noFill/>
          <a:ln/>
        </p:spPr>
        <p:txBody>
          <a:bodyPr wrap="square" lIns="0" tIns="0" rIns="0" bIns="0" rtlCol="0" anchor="ctr"/>
          <a:lstStyle/>
          <a:p>
            <a:pPr indent="0" marL="0">
              <a:buNone/>
            </a:pPr>
            <a:r>
              <a:rPr lang="en-US" sz="1200" b="1" dirty="0">
                <a:solidFill>
                  <a:srgbClr val="2A1F16"/>
                </a:solidFill>
                <a:latin typeface="Georgia" pitchFamily="34" charset="0"/>
                <a:ea typeface="Georgia" pitchFamily="34" charset="-122"/>
                <a:cs typeface="Georgia" pitchFamily="34" charset="-120"/>
              </a:rPr>
              <a:t>CARLA VÁSQUEZ</a:t>
            </a:r>
            <a:endParaRPr lang="en-US" sz="1200" dirty="0"/>
          </a:p>
        </p:txBody>
      </p:sp>
      <p:sp>
        <p:nvSpPr>
          <p:cNvPr id="30" name="Text 28"/>
          <p:cNvSpPr/>
          <p:nvPr/>
        </p:nvSpPr>
        <p:spPr>
          <a:xfrm>
            <a:off x="685800" y="3968496"/>
            <a:ext cx="2377440" cy="182880"/>
          </a:xfrm>
          <a:prstGeom prst="rect">
            <a:avLst/>
          </a:prstGeom>
          <a:noFill/>
          <a:ln/>
        </p:spPr>
        <p:txBody>
          <a:bodyPr wrap="square" lIns="0" tIns="0" rIns="0" bIns="0" rtlCol="0" anchor="ctr"/>
          <a:lstStyle/>
          <a:p>
            <a:pPr indent="0" marL="0">
              <a:buNone/>
            </a:pPr>
            <a:r>
              <a:rPr lang="en-US" sz="800" b="1" spc="200" kern="0" dirty="0">
                <a:solidFill>
                  <a:srgbClr val="B54934"/>
                </a:solidFill>
                <a:latin typeface="Calibri" pitchFamily="34" charset="0"/>
                <a:ea typeface="Calibri" pitchFamily="34" charset="-122"/>
                <a:cs typeface="Calibri" pitchFamily="34" charset="-120"/>
              </a:rPr>
              <a:t>RIVAL AGENT · 39</a:t>
            </a:r>
            <a:endParaRPr lang="en-US" sz="800" dirty="0"/>
          </a:p>
        </p:txBody>
      </p:sp>
      <p:sp>
        <p:nvSpPr>
          <p:cNvPr id="31" name="Text 29"/>
          <p:cNvSpPr/>
          <p:nvPr/>
        </p:nvSpPr>
        <p:spPr>
          <a:xfrm>
            <a:off x="685800" y="4169664"/>
            <a:ext cx="2377440" cy="50292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The frenemy. Immaculate. Ambitious. Passive-aggressive on levels that require calibration equipment.</a:t>
            </a:r>
            <a:endParaRPr lang="en-US" sz="900" dirty="0"/>
          </a:p>
        </p:txBody>
      </p:sp>
      <p:sp>
        <p:nvSpPr>
          <p:cNvPr id="32" name="Shape 30"/>
          <p:cNvSpPr/>
          <p:nvPr/>
        </p:nvSpPr>
        <p:spPr>
          <a:xfrm>
            <a:off x="3246120" y="3666744"/>
            <a:ext cx="2651760" cy="1051560"/>
          </a:xfrm>
          <a:prstGeom prst="rect">
            <a:avLst/>
          </a:prstGeom>
          <a:solidFill>
            <a:srgbClr val="FBF7F0"/>
          </a:solidFill>
          <a:ln w="6350">
            <a:solidFill>
              <a:srgbClr val="E4DBCD"/>
            </a:solidFill>
            <a:prstDash val="solid"/>
          </a:ln>
        </p:spPr>
      </p:sp>
      <p:sp>
        <p:nvSpPr>
          <p:cNvPr id="33" name="Text 31"/>
          <p:cNvSpPr/>
          <p:nvPr/>
        </p:nvSpPr>
        <p:spPr>
          <a:xfrm>
            <a:off x="3383280" y="3739896"/>
            <a:ext cx="2377440" cy="228600"/>
          </a:xfrm>
          <a:prstGeom prst="rect">
            <a:avLst/>
          </a:prstGeom>
          <a:noFill/>
          <a:ln/>
        </p:spPr>
        <p:txBody>
          <a:bodyPr wrap="square" lIns="0" tIns="0" rIns="0" bIns="0" rtlCol="0" anchor="ctr"/>
          <a:lstStyle/>
          <a:p>
            <a:pPr indent="0" marL="0">
              <a:buNone/>
            </a:pPr>
            <a:r>
              <a:rPr lang="en-US" sz="1200" b="1" dirty="0">
                <a:solidFill>
                  <a:srgbClr val="2A1F16"/>
                </a:solidFill>
                <a:latin typeface="Georgia" pitchFamily="34" charset="0"/>
                <a:ea typeface="Georgia" pitchFamily="34" charset="-122"/>
                <a:cs typeface="Georgia" pitchFamily="34" charset="-120"/>
              </a:rPr>
              <a:t>BRODY MITCHELL</a:t>
            </a:r>
            <a:endParaRPr lang="en-US" sz="1200" dirty="0"/>
          </a:p>
        </p:txBody>
      </p:sp>
      <p:sp>
        <p:nvSpPr>
          <p:cNvPr id="34" name="Text 32"/>
          <p:cNvSpPr/>
          <p:nvPr/>
        </p:nvSpPr>
        <p:spPr>
          <a:xfrm>
            <a:off x="3383280" y="3968496"/>
            <a:ext cx="2377440" cy="182880"/>
          </a:xfrm>
          <a:prstGeom prst="rect">
            <a:avLst/>
          </a:prstGeom>
          <a:noFill/>
          <a:ln/>
        </p:spPr>
        <p:txBody>
          <a:bodyPr wrap="square" lIns="0" tIns="0" rIns="0" bIns="0" rtlCol="0" anchor="ctr"/>
          <a:lstStyle/>
          <a:p>
            <a:pPr indent="0" marL="0">
              <a:buNone/>
            </a:pPr>
            <a:r>
              <a:rPr lang="en-US" sz="800" b="1" spc="200" kern="0" dirty="0">
                <a:solidFill>
                  <a:srgbClr val="B54934"/>
                </a:solidFill>
                <a:latin typeface="Calibri" pitchFamily="34" charset="0"/>
                <a:ea typeface="Calibri" pitchFamily="34" charset="-122"/>
                <a:cs typeface="Calibri" pitchFamily="34" charset="-120"/>
              </a:rPr>
              <a:t>MENTEE · 26</a:t>
            </a:r>
            <a:endParaRPr lang="en-US" sz="800" dirty="0"/>
          </a:p>
        </p:txBody>
      </p:sp>
      <p:sp>
        <p:nvSpPr>
          <p:cNvPr id="35" name="Text 33"/>
          <p:cNvSpPr/>
          <p:nvPr/>
        </p:nvSpPr>
        <p:spPr>
          <a:xfrm>
            <a:off x="3383280" y="4169664"/>
            <a:ext cx="2377440" cy="50292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The himbo junior agent. Golden-hearted, terrible with details. Owns three vests. Calls Vivi "boss lady."</a:t>
            </a:r>
            <a:endParaRPr lang="en-US" sz="900" dirty="0"/>
          </a:p>
        </p:txBody>
      </p:sp>
      <p:sp>
        <p:nvSpPr>
          <p:cNvPr id="36" name="Shape 34"/>
          <p:cNvSpPr/>
          <p:nvPr/>
        </p:nvSpPr>
        <p:spPr>
          <a:xfrm>
            <a:off x="5943600" y="3666744"/>
            <a:ext cx="2651760" cy="1051560"/>
          </a:xfrm>
          <a:prstGeom prst="rect">
            <a:avLst/>
          </a:prstGeom>
          <a:solidFill>
            <a:srgbClr val="FBF7F0"/>
          </a:solidFill>
          <a:ln w="6350">
            <a:solidFill>
              <a:srgbClr val="E4DBCD"/>
            </a:solidFill>
            <a:prstDash val="solid"/>
          </a:ln>
        </p:spPr>
      </p:sp>
      <p:sp>
        <p:nvSpPr>
          <p:cNvPr id="37" name="Text 35"/>
          <p:cNvSpPr/>
          <p:nvPr/>
        </p:nvSpPr>
        <p:spPr>
          <a:xfrm>
            <a:off x="6080760" y="3739896"/>
            <a:ext cx="2377440" cy="228600"/>
          </a:xfrm>
          <a:prstGeom prst="rect">
            <a:avLst/>
          </a:prstGeom>
          <a:noFill/>
          <a:ln/>
        </p:spPr>
        <p:txBody>
          <a:bodyPr wrap="square" lIns="0" tIns="0" rIns="0" bIns="0" rtlCol="0" anchor="ctr"/>
          <a:lstStyle/>
          <a:p>
            <a:pPr indent="0" marL="0">
              <a:buNone/>
            </a:pPr>
            <a:r>
              <a:rPr lang="en-US" sz="1200" b="1" dirty="0">
                <a:solidFill>
                  <a:srgbClr val="2A1F16"/>
                </a:solidFill>
                <a:latin typeface="Georgia" pitchFamily="34" charset="0"/>
                <a:ea typeface="Georgia" pitchFamily="34" charset="-122"/>
                <a:cs typeface="Georgia" pitchFamily="34" charset="-120"/>
              </a:rPr>
              <a:t>MR. KIM</a:t>
            </a:r>
            <a:endParaRPr lang="en-US" sz="1200" dirty="0"/>
          </a:p>
        </p:txBody>
      </p:sp>
      <p:sp>
        <p:nvSpPr>
          <p:cNvPr id="38" name="Text 36"/>
          <p:cNvSpPr/>
          <p:nvPr/>
        </p:nvSpPr>
        <p:spPr>
          <a:xfrm>
            <a:off x="6080760" y="3968496"/>
            <a:ext cx="2377440" cy="182880"/>
          </a:xfrm>
          <a:prstGeom prst="rect">
            <a:avLst/>
          </a:prstGeom>
          <a:noFill/>
          <a:ln/>
        </p:spPr>
        <p:txBody>
          <a:bodyPr wrap="square" lIns="0" tIns="0" rIns="0" bIns="0" rtlCol="0" anchor="ctr"/>
          <a:lstStyle/>
          <a:p>
            <a:pPr indent="0" marL="0">
              <a:buNone/>
            </a:pPr>
            <a:r>
              <a:rPr lang="en-US" sz="800" b="1" spc="200" kern="0" dirty="0">
                <a:solidFill>
                  <a:srgbClr val="B54934"/>
                </a:solidFill>
                <a:latin typeface="Calibri" pitchFamily="34" charset="0"/>
                <a:ea typeface="Calibri" pitchFamily="34" charset="-122"/>
                <a:cs typeface="Calibri" pitchFamily="34" charset="-120"/>
              </a:rPr>
              <a:t>BROKER · 55</a:t>
            </a:r>
            <a:endParaRPr lang="en-US" sz="800" dirty="0"/>
          </a:p>
        </p:txBody>
      </p:sp>
      <p:sp>
        <p:nvSpPr>
          <p:cNvPr id="39" name="Text 37"/>
          <p:cNvSpPr/>
          <p:nvPr/>
        </p:nvSpPr>
        <p:spPr>
          <a:xfrm>
            <a:off x="6080760" y="4169664"/>
            <a:ext cx="2377440" cy="50292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Vivi's boss. Deadpan. One bad quarter from a nervous breakdown. Plays chess with Mateo.</a:t>
            </a:r>
            <a:endParaRPr lang="en-US" sz="900" dirty="0"/>
          </a:p>
        </p:txBody>
      </p:sp>
      <p:sp>
        <p:nvSpPr>
          <p:cNvPr id="40" name="Text 38"/>
          <p:cNvSpPr/>
          <p:nvPr/>
        </p:nvSpPr>
        <p:spPr>
          <a:xfrm>
            <a:off x="457200" y="4846320"/>
            <a:ext cx="5486400" cy="228600"/>
          </a:xfrm>
          <a:prstGeom prst="rect">
            <a:avLst/>
          </a:prstGeom>
          <a:noFill/>
          <a:ln/>
        </p:spPr>
        <p:txBody>
          <a:bodyPr wrap="square" lIns="0" tIns="0" rIns="0" bIns="0" rtlCol="0" anchor="ctr"/>
          <a:lstStyle/>
          <a:p>
            <a:pPr indent="0" marL="0">
              <a:buNone/>
            </a:pPr>
            <a:r>
              <a:rPr lang="en-US" sz="900" spc="200" kern="0" dirty="0">
                <a:solidFill>
                  <a:srgbClr val="7A6A5A"/>
                </a:solidFill>
                <a:latin typeface="Calibri" pitchFamily="34" charset="0"/>
                <a:ea typeface="Calibri" pitchFamily="34" charset="-122"/>
                <a:cs typeface="Calibri" pitchFamily="34" charset="-120"/>
              </a:rPr>
              <a:t>CASA ROSALIA  ·  PITCH BIBLE</a:t>
            </a:r>
            <a:endParaRPr lang="en-US" sz="900" dirty="0"/>
          </a:p>
        </p:txBody>
      </p:sp>
      <p:sp>
        <p:nvSpPr>
          <p:cNvPr id="41" name="Text 39"/>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7A6A5A"/>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EFE6"/>
        </a:solidFill>
      </p:bgPr>
    </p:bg>
    <p:spTree>
      <p:nvGrpSpPr>
        <p:cNvPr id="1" name=""/>
        <p:cNvGrpSpPr/>
        <p:nvPr/>
      </p:nvGrpSpPr>
      <p:grpSpPr>
        <a:xfrm>
          <a:off x="0" y="0"/>
          <a:ext cx="0" cy="0"/>
          <a:chOff x="0" y="0"/>
          <a:chExt cx="0" cy="0"/>
        </a:xfrm>
      </p:grpSpPr>
      <p:sp>
        <p:nvSpPr>
          <p:cNvPr id="2" name="Text 0"/>
          <p:cNvSpPr/>
          <p:nvPr/>
        </p:nvSpPr>
        <p:spPr>
          <a:xfrm>
            <a:off x="548640" y="457200"/>
            <a:ext cx="8046720" cy="320040"/>
          </a:xfrm>
          <a:prstGeom prst="rect">
            <a:avLst/>
          </a:prstGeom>
          <a:noFill/>
          <a:ln/>
        </p:spPr>
        <p:txBody>
          <a:bodyPr wrap="square" lIns="0" tIns="0" rIns="0" bIns="0" rtlCol="0" anchor="ctr"/>
          <a:lstStyle/>
          <a:p>
            <a:pPr indent="0" marL="0">
              <a:buNone/>
            </a:pPr>
            <a:r>
              <a:rPr lang="en-US" sz="1200" b="1" spc="600" kern="0" dirty="0">
                <a:solidFill>
                  <a:srgbClr val="B54934"/>
                </a:solidFill>
                <a:latin typeface="Calibri" pitchFamily="34" charset="0"/>
                <a:ea typeface="Calibri" pitchFamily="34" charset="-122"/>
                <a:cs typeface="Calibri" pitchFamily="34" charset="-120"/>
              </a:rPr>
              <a:t>THE EPISODE ENGINE</a:t>
            </a:r>
            <a:endParaRPr lang="en-US" sz="1200" dirty="0"/>
          </a:p>
        </p:txBody>
      </p:sp>
      <p:sp>
        <p:nvSpPr>
          <p:cNvPr id="3" name="Text 1"/>
          <p:cNvSpPr/>
          <p:nvPr/>
        </p:nvSpPr>
        <p:spPr>
          <a:xfrm>
            <a:off x="548640" y="868680"/>
            <a:ext cx="8046720" cy="457200"/>
          </a:xfrm>
          <a:prstGeom prst="rect">
            <a:avLst/>
          </a:prstGeom>
          <a:noFill/>
          <a:ln/>
        </p:spPr>
        <p:txBody>
          <a:bodyPr wrap="square" lIns="0" tIns="0" rIns="0" bIns="0" rtlCol="0" anchor="ctr"/>
          <a:lstStyle/>
          <a:p>
            <a:pPr indent="0" marL="0">
              <a:buNone/>
            </a:pPr>
            <a:r>
              <a:rPr lang="en-US" sz="2600" b="1" dirty="0">
                <a:solidFill>
                  <a:srgbClr val="2A1F16"/>
                </a:solidFill>
                <a:latin typeface="Georgia" pitchFamily="34" charset="0"/>
                <a:ea typeface="Georgia" pitchFamily="34" charset="-122"/>
                <a:cs typeface="Georgia" pitchFamily="34" charset="-120"/>
              </a:rPr>
              <a:t>Two stories. One collision. Every week.</a:t>
            </a:r>
            <a:endParaRPr lang="en-US" sz="2600" dirty="0"/>
          </a:p>
        </p:txBody>
      </p:sp>
      <p:sp>
        <p:nvSpPr>
          <p:cNvPr id="4" name="Shape 2"/>
          <p:cNvSpPr/>
          <p:nvPr/>
        </p:nvSpPr>
        <p:spPr>
          <a:xfrm>
            <a:off x="548640" y="1691640"/>
            <a:ext cx="3840480" cy="2651760"/>
          </a:xfrm>
          <a:prstGeom prst="rect">
            <a:avLst/>
          </a:prstGeom>
          <a:solidFill>
            <a:srgbClr val="FBF7F0"/>
          </a:solidFill>
          <a:ln w="6350">
            <a:solidFill>
              <a:srgbClr val="E4DBCD"/>
            </a:solidFill>
            <a:prstDash val="solid"/>
          </a:ln>
        </p:spPr>
      </p:sp>
      <p:sp>
        <p:nvSpPr>
          <p:cNvPr id="5" name="Text 3"/>
          <p:cNvSpPr/>
          <p:nvPr/>
        </p:nvSpPr>
        <p:spPr>
          <a:xfrm>
            <a:off x="731520" y="1874520"/>
            <a:ext cx="3474720" cy="274320"/>
          </a:xfrm>
          <a:prstGeom prst="rect">
            <a:avLst/>
          </a:prstGeom>
          <a:noFill/>
          <a:ln/>
        </p:spPr>
        <p:txBody>
          <a:bodyPr wrap="square" lIns="0" tIns="0" rIns="0" bIns="0" rtlCol="0" anchor="ctr"/>
          <a:lstStyle/>
          <a:p>
            <a:pPr indent="0" marL="0">
              <a:buNone/>
            </a:pPr>
            <a:r>
              <a:rPr lang="en-US" sz="1000" b="1" spc="400" kern="0" dirty="0">
                <a:solidFill>
                  <a:srgbClr val="B54934"/>
                </a:solidFill>
                <a:latin typeface="Calibri" pitchFamily="34" charset="0"/>
                <a:ea typeface="Calibri" pitchFamily="34" charset="-122"/>
                <a:cs typeface="Calibri" pitchFamily="34" charset="-120"/>
              </a:rPr>
              <a:t>A-STORY</a:t>
            </a:r>
            <a:endParaRPr lang="en-US" sz="1000" dirty="0"/>
          </a:p>
        </p:txBody>
      </p:sp>
      <p:sp>
        <p:nvSpPr>
          <p:cNvPr id="6" name="Text 4"/>
          <p:cNvSpPr/>
          <p:nvPr/>
        </p:nvSpPr>
        <p:spPr>
          <a:xfrm>
            <a:off x="731520" y="2148840"/>
            <a:ext cx="3474720" cy="365760"/>
          </a:xfrm>
          <a:prstGeom prst="rect">
            <a:avLst/>
          </a:prstGeom>
          <a:noFill/>
          <a:ln/>
        </p:spPr>
        <p:txBody>
          <a:bodyPr wrap="square" lIns="0" tIns="0" rIns="0" bIns="0" rtlCol="0" anchor="ctr"/>
          <a:lstStyle/>
          <a:p>
            <a:pPr indent="0" marL="0">
              <a:buNone/>
            </a:pPr>
            <a:r>
              <a:rPr lang="en-US" sz="1800" b="1" dirty="0">
                <a:solidFill>
                  <a:srgbClr val="2A1F16"/>
                </a:solidFill>
                <a:latin typeface="Georgia" pitchFamily="34" charset="0"/>
                <a:ea typeface="Georgia" pitchFamily="34" charset="-122"/>
                <a:cs typeface="Georgia" pitchFamily="34" charset="-120"/>
              </a:rPr>
              <a:t>THE LISTING OF THE WEEK</a:t>
            </a:r>
            <a:endParaRPr lang="en-US" sz="1800" dirty="0"/>
          </a:p>
        </p:txBody>
      </p:sp>
      <p:sp>
        <p:nvSpPr>
          <p:cNvPr id="7" name="Text 5"/>
          <p:cNvSpPr/>
          <p:nvPr/>
        </p:nvSpPr>
        <p:spPr>
          <a:xfrm>
            <a:off x="731520" y="2606040"/>
            <a:ext cx="3474720" cy="1645920"/>
          </a:xfrm>
          <a:prstGeom prst="rect">
            <a:avLst/>
          </a:prstGeom>
          <a:noFill/>
          <a:ln/>
        </p:spPr>
        <p:txBody>
          <a:bodyPr wrap="square" lIns="0" tIns="0" rIns="0" bIns="0" rtlCol="0" anchor="ctr"/>
          <a:lstStyle/>
          <a:p>
            <a:pPr indent="0" marL="0">
              <a:lnSpc>
                <a:spcPts val="2000"/>
              </a:lnSpc>
              <a:buNone/>
            </a:pPr>
            <a:r>
              <a:rPr lang="en-US" sz="1300" dirty="0">
                <a:solidFill>
                  <a:srgbClr val="2A1F16"/>
                </a:solidFill>
                <a:latin typeface="Calibri" pitchFamily="34" charset="0"/>
                <a:ea typeface="Calibri" pitchFamily="34" charset="-122"/>
                <a:cs typeface="Calibri" pitchFamily="34" charset="-120"/>
              </a:rPr>
              <a:t>A wild property, buyer, or seller: haunted colonial, hoarder house, celebrity client, bidding war, staging disaster, million-dollar mansion with a 48-hour deadline.</a:t>
            </a:r>
            <a:endParaRPr lang="en-US" sz="1300" dirty="0"/>
          </a:p>
        </p:txBody>
      </p:sp>
      <p:sp>
        <p:nvSpPr>
          <p:cNvPr id="8" name="Shape 6"/>
          <p:cNvSpPr/>
          <p:nvPr/>
        </p:nvSpPr>
        <p:spPr>
          <a:xfrm>
            <a:off x="4754880" y="1691640"/>
            <a:ext cx="3840480" cy="2651760"/>
          </a:xfrm>
          <a:prstGeom prst="rect">
            <a:avLst/>
          </a:prstGeom>
          <a:solidFill>
            <a:srgbClr val="FBF7F0"/>
          </a:solidFill>
          <a:ln w="6350">
            <a:solidFill>
              <a:srgbClr val="E4DBCD"/>
            </a:solidFill>
            <a:prstDash val="solid"/>
          </a:ln>
        </p:spPr>
      </p:sp>
      <p:sp>
        <p:nvSpPr>
          <p:cNvPr id="9" name="Text 7"/>
          <p:cNvSpPr/>
          <p:nvPr/>
        </p:nvSpPr>
        <p:spPr>
          <a:xfrm>
            <a:off x="4937760" y="1874520"/>
            <a:ext cx="3474720" cy="274320"/>
          </a:xfrm>
          <a:prstGeom prst="rect">
            <a:avLst/>
          </a:prstGeom>
          <a:noFill/>
          <a:ln/>
        </p:spPr>
        <p:txBody>
          <a:bodyPr wrap="square" lIns="0" tIns="0" rIns="0" bIns="0" rtlCol="0" anchor="ctr"/>
          <a:lstStyle/>
          <a:p>
            <a:pPr indent="0" marL="0">
              <a:buNone/>
            </a:pPr>
            <a:r>
              <a:rPr lang="en-US" sz="1000" b="1" spc="400" kern="0" dirty="0">
                <a:solidFill>
                  <a:srgbClr val="B54934"/>
                </a:solidFill>
                <a:latin typeface="Calibri" pitchFamily="34" charset="0"/>
                <a:ea typeface="Calibri" pitchFamily="34" charset="-122"/>
                <a:cs typeface="Calibri" pitchFamily="34" charset="-120"/>
              </a:rPr>
              <a:t>B-STORY</a:t>
            </a:r>
            <a:endParaRPr lang="en-US" sz="1000" dirty="0"/>
          </a:p>
        </p:txBody>
      </p:sp>
      <p:sp>
        <p:nvSpPr>
          <p:cNvPr id="10" name="Text 8"/>
          <p:cNvSpPr/>
          <p:nvPr/>
        </p:nvSpPr>
        <p:spPr>
          <a:xfrm>
            <a:off x="4937760" y="2148840"/>
            <a:ext cx="3474720" cy="365760"/>
          </a:xfrm>
          <a:prstGeom prst="rect">
            <a:avLst/>
          </a:prstGeom>
          <a:noFill/>
          <a:ln/>
        </p:spPr>
        <p:txBody>
          <a:bodyPr wrap="square" lIns="0" tIns="0" rIns="0" bIns="0" rtlCol="0" anchor="ctr"/>
          <a:lstStyle/>
          <a:p>
            <a:pPr indent="0" marL="0">
              <a:buNone/>
            </a:pPr>
            <a:r>
              <a:rPr lang="en-US" sz="1800" b="1" dirty="0">
                <a:solidFill>
                  <a:srgbClr val="2A1F16"/>
                </a:solidFill>
                <a:latin typeface="Georgia" pitchFamily="34" charset="0"/>
                <a:ea typeface="Georgia" pitchFamily="34" charset="-122"/>
                <a:cs typeface="Georgia" pitchFamily="34" charset="-120"/>
              </a:rPr>
              <a:t>THE FAMILY FRONT</a:t>
            </a:r>
            <a:endParaRPr lang="en-US" sz="1800" dirty="0"/>
          </a:p>
        </p:txBody>
      </p:sp>
      <p:sp>
        <p:nvSpPr>
          <p:cNvPr id="11" name="Text 9"/>
          <p:cNvSpPr/>
          <p:nvPr/>
        </p:nvSpPr>
        <p:spPr>
          <a:xfrm>
            <a:off x="4937760" y="2606040"/>
            <a:ext cx="3474720" cy="1645920"/>
          </a:xfrm>
          <a:prstGeom prst="rect">
            <a:avLst/>
          </a:prstGeom>
          <a:noFill/>
          <a:ln/>
        </p:spPr>
        <p:txBody>
          <a:bodyPr wrap="square" lIns="0" tIns="0" rIns="0" bIns="0" rtlCol="0" anchor="ctr"/>
          <a:lstStyle/>
          <a:p>
            <a:pPr indent="0" marL="0">
              <a:lnSpc>
                <a:spcPts val="2000"/>
              </a:lnSpc>
              <a:buNone/>
            </a:pPr>
            <a:r>
              <a:rPr lang="en-US" sz="1300" dirty="0">
                <a:solidFill>
                  <a:srgbClr val="2A1F16"/>
                </a:solidFill>
                <a:latin typeface="Calibri" pitchFamily="34" charset="0"/>
                <a:ea typeface="Calibri" pitchFamily="34" charset="-122"/>
                <a:cs typeface="Calibri" pitchFamily="34" charset="-120"/>
              </a:rPr>
              <a:t>Marriage, motherhood, three grandmothers under one roof, a teenage influencer, a genius ten-year-old, a rival aunt, a mother-in-law with a cheesecake and an opinion.</a:t>
            </a:r>
            <a:endParaRPr lang="en-US" sz="1300" dirty="0"/>
          </a:p>
        </p:txBody>
      </p:sp>
      <p:sp>
        <p:nvSpPr>
          <p:cNvPr id="12" name="Shape 10"/>
          <p:cNvSpPr/>
          <p:nvPr/>
        </p:nvSpPr>
        <p:spPr>
          <a:xfrm>
            <a:off x="548640" y="4434840"/>
            <a:ext cx="8046720" cy="365760"/>
          </a:xfrm>
          <a:prstGeom prst="rect">
            <a:avLst/>
          </a:prstGeom>
          <a:solidFill>
            <a:srgbClr val="B54934"/>
          </a:solidFill>
          <a:ln w="12700">
            <a:solidFill>
              <a:srgbClr val="B54934"/>
            </a:solidFill>
            <a:prstDash val="solid"/>
          </a:ln>
        </p:spPr>
      </p:sp>
      <p:sp>
        <p:nvSpPr>
          <p:cNvPr id="13" name="Text 11"/>
          <p:cNvSpPr/>
          <p:nvPr/>
        </p:nvSpPr>
        <p:spPr>
          <a:xfrm>
            <a:off x="548640" y="4434840"/>
            <a:ext cx="8046720" cy="365760"/>
          </a:xfrm>
          <a:prstGeom prst="rect">
            <a:avLst/>
          </a:prstGeom>
          <a:noFill/>
          <a:ln/>
        </p:spPr>
        <p:txBody>
          <a:bodyPr wrap="square" lIns="0" tIns="0" rIns="0" bIns="0" rtlCol="0" anchor="ctr"/>
          <a:lstStyle/>
          <a:p>
            <a:pPr algn="ctr" indent="0" marL="0">
              <a:buNone/>
            </a:pPr>
            <a:r>
              <a:rPr lang="en-US" sz="1200" b="1" spc="300" kern="0" dirty="0">
                <a:solidFill>
                  <a:srgbClr val="F5EFE6"/>
                </a:solidFill>
                <a:latin typeface="Calibri" pitchFamily="34" charset="0"/>
                <a:ea typeface="Calibri" pitchFamily="34" charset="-122"/>
                <a:cs typeface="Calibri" pitchFamily="34" charset="-120"/>
              </a:rPr>
              <a:t>ACT 3: THEY COLLIDE — CLASSIC LUCY-STYLE SET PIECE. VIVI SAVES THE DAY. SOMETIMES.</a:t>
            </a:r>
            <a:endParaRPr lang="en-US" sz="1200" dirty="0"/>
          </a:p>
        </p:txBody>
      </p:sp>
      <p:sp>
        <p:nvSpPr>
          <p:cNvPr id="14" name="Text 12"/>
          <p:cNvSpPr/>
          <p:nvPr/>
        </p:nvSpPr>
        <p:spPr>
          <a:xfrm>
            <a:off x="457200" y="4846320"/>
            <a:ext cx="5486400" cy="228600"/>
          </a:xfrm>
          <a:prstGeom prst="rect">
            <a:avLst/>
          </a:prstGeom>
          <a:noFill/>
          <a:ln/>
        </p:spPr>
        <p:txBody>
          <a:bodyPr wrap="square" lIns="0" tIns="0" rIns="0" bIns="0" rtlCol="0" anchor="ctr"/>
          <a:lstStyle/>
          <a:p>
            <a:pPr indent="0" marL="0">
              <a:buNone/>
            </a:pPr>
            <a:r>
              <a:rPr lang="en-US" sz="900" spc="200" kern="0" dirty="0">
                <a:solidFill>
                  <a:srgbClr val="7A6A5A"/>
                </a:solidFill>
                <a:latin typeface="Calibri" pitchFamily="34" charset="0"/>
                <a:ea typeface="Calibri" pitchFamily="34" charset="-122"/>
                <a:cs typeface="Calibri" pitchFamily="34" charset="-120"/>
              </a:rPr>
              <a:t>CASA ROSALIA  ·  PITCH BIBLE</a:t>
            </a:r>
            <a:endParaRPr lang="en-US" sz="900" dirty="0"/>
          </a:p>
        </p:txBody>
      </p:sp>
      <p:sp>
        <p:nvSpPr>
          <p:cNvPr id="15" name="Text 1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7A6A5A"/>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EFE6"/>
        </a:solidFill>
      </p:bgPr>
    </p:bg>
    <p:spTree>
      <p:nvGrpSpPr>
        <p:cNvPr id="1" name=""/>
        <p:cNvGrpSpPr/>
        <p:nvPr/>
      </p:nvGrpSpPr>
      <p:grpSpPr>
        <a:xfrm>
          <a:off x="0" y="0"/>
          <a:ext cx="0" cy="0"/>
          <a:chOff x="0" y="0"/>
          <a:chExt cx="0" cy="0"/>
        </a:xfrm>
      </p:grpSpPr>
      <p:sp>
        <p:nvSpPr>
          <p:cNvPr id="2" name="Text 0"/>
          <p:cNvSpPr/>
          <p:nvPr/>
        </p:nvSpPr>
        <p:spPr>
          <a:xfrm>
            <a:off x="548640" y="457200"/>
            <a:ext cx="8046720" cy="320040"/>
          </a:xfrm>
          <a:prstGeom prst="rect">
            <a:avLst/>
          </a:prstGeom>
          <a:noFill/>
          <a:ln/>
        </p:spPr>
        <p:txBody>
          <a:bodyPr wrap="square" lIns="0" tIns="0" rIns="0" bIns="0" rtlCol="0" anchor="ctr"/>
          <a:lstStyle/>
          <a:p>
            <a:pPr indent="0" marL="0">
              <a:buNone/>
            </a:pPr>
            <a:r>
              <a:rPr lang="en-US" sz="1200" b="1" spc="600" kern="0" dirty="0">
                <a:solidFill>
                  <a:srgbClr val="B54934"/>
                </a:solidFill>
                <a:latin typeface="Calibri" pitchFamily="34" charset="0"/>
                <a:ea typeface="Calibri" pitchFamily="34" charset="-122"/>
                <a:cs typeface="Calibri" pitchFamily="34" charset="-120"/>
              </a:rPr>
              <a:t>PILOT EPISODE</a:t>
            </a:r>
            <a:endParaRPr lang="en-US" sz="1200" dirty="0"/>
          </a:p>
        </p:txBody>
      </p:sp>
      <p:sp>
        <p:nvSpPr>
          <p:cNvPr id="3" name="Text 1"/>
          <p:cNvSpPr/>
          <p:nvPr/>
        </p:nvSpPr>
        <p:spPr>
          <a:xfrm>
            <a:off x="548640" y="868680"/>
            <a:ext cx="8046720" cy="548640"/>
          </a:xfrm>
          <a:prstGeom prst="rect">
            <a:avLst/>
          </a:prstGeom>
          <a:noFill/>
          <a:ln/>
        </p:spPr>
        <p:txBody>
          <a:bodyPr wrap="square" lIns="0" tIns="0" rIns="0" bIns="0" rtlCol="0" anchor="ctr"/>
          <a:lstStyle/>
          <a:p>
            <a:pPr indent="0" marL="0">
              <a:buNone/>
            </a:pPr>
            <a:r>
              <a:rPr lang="en-US" sz="3200" b="1" i="1" dirty="0">
                <a:solidFill>
                  <a:srgbClr val="2A1F16"/>
                </a:solidFill>
                <a:latin typeface="Georgia" pitchFamily="34" charset="0"/>
                <a:ea typeface="Georgia" pitchFamily="34" charset="-122"/>
                <a:cs typeface="Georgia" pitchFamily="34" charset="-120"/>
              </a:rPr>
              <a:t>"The Million Dollar Mess"</a:t>
            </a:r>
            <a:endParaRPr lang="en-US" sz="3200" dirty="0"/>
          </a:p>
        </p:txBody>
      </p:sp>
      <p:sp>
        <p:nvSpPr>
          <p:cNvPr id="4" name="Text 2"/>
          <p:cNvSpPr/>
          <p:nvPr/>
        </p:nvSpPr>
        <p:spPr>
          <a:xfrm>
            <a:off x="548640" y="1508760"/>
            <a:ext cx="8046720" cy="640080"/>
          </a:xfrm>
          <a:prstGeom prst="rect">
            <a:avLst/>
          </a:prstGeom>
          <a:noFill/>
          <a:ln/>
        </p:spPr>
        <p:txBody>
          <a:bodyPr wrap="square" lIns="0" tIns="0" rIns="0" bIns="0" rtlCol="0" anchor="ctr"/>
          <a:lstStyle/>
          <a:p>
            <a:pPr indent="0" marL="0">
              <a:lnSpc>
                <a:spcPts val="2000"/>
              </a:lnSpc>
              <a:buNone/>
            </a:pPr>
            <a:r>
              <a:rPr lang="en-US" sz="1400" i="1" dirty="0">
                <a:solidFill>
                  <a:srgbClr val="7A6A5A"/>
                </a:solidFill>
                <a:latin typeface="Calibri" pitchFamily="34" charset="0"/>
                <a:ea typeface="Calibri" pitchFamily="34" charset="-122"/>
                <a:cs typeface="Calibri" pitchFamily="34" charset="-120"/>
              </a:rPr>
              <a:t>Vivi lands the biggest listing of her career — a $4.2 million Short Hills mansion. She has 48 hours to stage it. Then everything goes wrong at once.</a:t>
            </a:r>
            <a:endParaRPr lang="en-US" sz="1400" dirty="0"/>
          </a:p>
        </p:txBody>
      </p:sp>
      <p:sp>
        <p:nvSpPr>
          <p:cNvPr id="5" name="Text 3"/>
          <p:cNvSpPr/>
          <p:nvPr/>
        </p:nvSpPr>
        <p:spPr>
          <a:xfrm>
            <a:off x="548640" y="2331720"/>
            <a:ext cx="1371600" cy="365760"/>
          </a:xfrm>
          <a:prstGeom prst="rect">
            <a:avLst/>
          </a:prstGeom>
          <a:noFill/>
          <a:ln/>
        </p:spPr>
        <p:txBody>
          <a:bodyPr wrap="square" lIns="0" tIns="0" rIns="0" bIns="0" rtlCol="0" anchor="t"/>
          <a:lstStyle/>
          <a:p>
            <a:pPr indent="0" marL="0">
              <a:buNone/>
            </a:pPr>
            <a:r>
              <a:rPr lang="en-US" sz="1000" b="1" spc="300" kern="0" dirty="0">
                <a:solidFill>
                  <a:srgbClr val="B54934"/>
                </a:solidFill>
                <a:latin typeface="Calibri" pitchFamily="34" charset="0"/>
                <a:ea typeface="Calibri" pitchFamily="34" charset="-122"/>
                <a:cs typeface="Calibri" pitchFamily="34" charset="-120"/>
              </a:rPr>
              <a:t>COLD OPEN</a:t>
            </a:r>
            <a:endParaRPr lang="en-US" sz="1000" dirty="0"/>
          </a:p>
        </p:txBody>
      </p:sp>
      <p:sp>
        <p:nvSpPr>
          <p:cNvPr id="6" name="Text 4"/>
          <p:cNvSpPr/>
          <p:nvPr/>
        </p:nvSpPr>
        <p:spPr>
          <a:xfrm>
            <a:off x="2011680" y="2331720"/>
            <a:ext cx="6583680" cy="457200"/>
          </a:xfrm>
          <a:prstGeom prst="rect">
            <a:avLst/>
          </a:prstGeom>
          <a:noFill/>
          <a:ln/>
        </p:spPr>
        <p:txBody>
          <a:bodyPr wrap="square" lIns="0" tIns="0" rIns="0" bIns="0" rtlCol="0" anchor="t"/>
          <a:lstStyle/>
          <a:p>
            <a:pPr indent="0" marL="0">
              <a:lnSpc>
                <a:spcPts val="1600"/>
              </a:lnSpc>
              <a:buNone/>
            </a:pPr>
            <a:r>
              <a:rPr lang="en-US" sz="1200" dirty="0">
                <a:solidFill>
                  <a:srgbClr val="2A1F16"/>
                </a:solidFill>
                <a:latin typeface="Calibri" pitchFamily="34" charset="0"/>
                <a:ea typeface="Calibri" pitchFamily="34" charset="-122"/>
                <a:cs typeface="Calibri" pitchFamily="34" charset="-120"/>
              </a:rPr>
              <a:t>Vivi glides through a marble open house — champagne, Louboutins, total control. Then a chandelier crashes in the kitchen.</a:t>
            </a:r>
            <a:endParaRPr lang="en-US" sz="1200" dirty="0"/>
          </a:p>
        </p:txBody>
      </p:sp>
      <p:sp>
        <p:nvSpPr>
          <p:cNvPr id="7" name="Text 5"/>
          <p:cNvSpPr/>
          <p:nvPr/>
        </p:nvSpPr>
        <p:spPr>
          <a:xfrm>
            <a:off x="548640" y="2788920"/>
            <a:ext cx="1371600" cy="365760"/>
          </a:xfrm>
          <a:prstGeom prst="rect">
            <a:avLst/>
          </a:prstGeom>
          <a:noFill/>
          <a:ln/>
        </p:spPr>
        <p:txBody>
          <a:bodyPr wrap="square" lIns="0" tIns="0" rIns="0" bIns="0" rtlCol="0" anchor="t"/>
          <a:lstStyle/>
          <a:p>
            <a:pPr indent="0" marL="0">
              <a:buNone/>
            </a:pPr>
            <a:r>
              <a:rPr lang="en-US" sz="1000" b="1" spc="300" kern="0" dirty="0">
                <a:solidFill>
                  <a:srgbClr val="B54934"/>
                </a:solidFill>
                <a:latin typeface="Calibri" pitchFamily="34" charset="0"/>
                <a:ea typeface="Calibri" pitchFamily="34" charset="-122"/>
                <a:cs typeface="Calibri" pitchFamily="34" charset="-120"/>
              </a:rPr>
              <a:t>ACT ONE</a:t>
            </a:r>
            <a:endParaRPr lang="en-US" sz="1000" dirty="0"/>
          </a:p>
        </p:txBody>
      </p:sp>
      <p:sp>
        <p:nvSpPr>
          <p:cNvPr id="8" name="Text 6"/>
          <p:cNvSpPr/>
          <p:nvPr/>
        </p:nvSpPr>
        <p:spPr>
          <a:xfrm>
            <a:off x="2011680" y="2788920"/>
            <a:ext cx="6583680" cy="457200"/>
          </a:xfrm>
          <a:prstGeom prst="rect">
            <a:avLst/>
          </a:prstGeom>
          <a:noFill/>
          <a:ln/>
        </p:spPr>
        <p:txBody>
          <a:bodyPr wrap="square" lIns="0" tIns="0" rIns="0" bIns="0" rtlCol="0" anchor="t"/>
          <a:lstStyle/>
          <a:p>
            <a:pPr indent="0" marL="0">
              <a:lnSpc>
                <a:spcPts val="1600"/>
              </a:lnSpc>
              <a:buNone/>
            </a:pPr>
            <a:r>
              <a:rPr lang="en-US" sz="1200" dirty="0">
                <a:solidFill>
                  <a:srgbClr val="2A1F16"/>
                </a:solidFill>
                <a:latin typeface="Calibri" pitchFamily="34" charset="0"/>
                <a:ea typeface="Calibri" pitchFamily="34" charset="-122"/>
                <a:cs typeface="Calibri" pitchFamily="34" charset="-120"/>
              </a:rPr>
              <a:t>Mr. Kim gives Vivi the mansion listing. 48-hour deadline. Meanwhile, Mama Elena has booked a quinceañera rehearsal at the same house.</a:t>
            </a:r>
            <a:endParaRPr lang="en-US" sz="1200" dirty="0"/>
          </a:p>
        </p:txBody>
      </p:sp>
      <p:sp>
        <p:nvSpPr>
          <p:cNvPr id="9" name="Text 7"/>
          <p:cNvSpPr/>
          <p:nvPr/>
        </p:nvSpPr>
        <p:spPr>
          <a:xfrm>
            <a:off x="548640" y="3246120"/>
            <a:ext cx="1371600" cy="365760"/>
          </a:xfrm>
          <a:prstGeom prst="rect">
            <a:avLst/>
          </a:prstGeom>
          <a:noFill/>
          <a:ln/>
        </p:spPr>
        <p:txBody>
          <a:bodyPr wrap="square" lIns="0" tIns="0" rIns="0" bIns="0" rtlCol="0" anchor="t"/>
          <a:lstStyle/>
          <a:p>
            <a:pPr indent="0" marL="0">
              <a:buNone/>
            </a:pPr>
            <a:r>
              <a:rPr lang="en-US" sz="1000" b="1" spc="300" kern="0" dirty="0">
                <a:solidFill>
                  <a:srgbClr val="B54934"/>
                </a:solidFill>
                <a:latin typeface="Calibri" pitchFamily="34" charset="0"/>
                <a:ea typeface="Calibri" pitchFamily="34" charset="-122"/>
                <a:cs typeface="Calibri" pitchFamily="34" charset="-120"/>
              </a:rPr>
              <a:t>ACT TWO</a:t>
            </a:r>
            <a:endParaRPr lang="en-US" sz="1000" dirty="0"/>
          </a:p>
        </p:txBody>
      </p:sp>
      <p:sp>
        <p:nvSpPr>
          <p:cNvPr id="10" name="Text 8"/>
          <p:cNvSpPr/>
          <p:nvPr/>
        </p:nvSpPr>
        <p:spPr>
          <a:xfrm>
            <a:off x="2011680" y="3246120"/>
            <a:ext cx="6583680" cy="457200"/>
          </a:xfrm>
          <a:prstGeom prst="rect">
            <a:avLst/>
          </a:prstGeom>
          <a:noFill/>
          <a:ln/>
        </p:spPr>
        <p:txBody>
          <a:bodyPr wrap="square" lIns="0" tIns="0" rIns="0" bIns="0" rtlCol="0" anchor="t"/>
          <a:lstStyle/>
          <a:p>
            <a:pPr indent="0" marL="0">
              <a:lnSpc>
                <a:spcPts val="1600"/>
              </a:lnSpc>
              <a:buNone/>
            </a:pPr>
            <a:r>
              <a:rPr lang="en-US" sz="1200" dirty="0">
                <a:solidFill>
                  <a:srgbClr val="2A1F16"/>
                </a:solidFill>
                <a:latin typeface="Calibri" pitchFamily="34" charset="0"/>
                <a:ea typeface="Calibri" pitchFamily="34" charset="-122"/>
                <a:cs typeface="Calibri" pitchFamily="34" charset="-120"/>
              </a:rPr>
              <a:t>Danny knocks down the wrong wall. Brody rents the wrong truck (full of taxidermy). The buyer arrives an hour early. Piñata explodes.</a:t>
            </a:r>
            <a:endParaRPr lang="en-US" sz="1200" dirty="0"/>
          </a:p>
        </p:txBody>
      </p:sp>
      <p:sp>
        <p:nvSpPr>
          <p:cNvPr id="11" name="Text 9"/>
          <p:cNvSpPr/>
          <p:nvPr/>
        </p:nvSpPr>
        <p:spPr>
          <a:xfrm>
            <a:off x="548640" y="3703320"/>
            <a:ext cx="1371600" cy="365760"/>
          </a:xfrm>
          <a:prstGeom prst="rect">
            <a:avLst/>
          </a:prstGeom>
          <a:noFill/>
          <a:ln/>
        </p:spPr>
        <p:txBody>
          <a:bodyPr wrap="square" lIns="0" tIns="0" rIns="0" bIns="0" rtlCol="0" anchor="t"/>
          <a:lstStyle/>
          <a:p>
            <a:pPr indent="0" marL="0">
              <a:buNone/>
            </a:pPr>
            <a:r>
              <a:rPr lang="en-US" sz="1000" b="1" spc="300" kern="0" dirty="0">
                <a:solidFill>
                  <a:srgbClr val="B54934"/>
                </a:solidFill>
                <a:latin typeface="Calibri" pitchFamily="34" charset="0"/>
                <a:ea typeface="Calibri" pitchFamily="34" charset="-122"/>
                <a:cs typeface="Calibri" pitchFamily="34" charset="-120"/>
              </a:rPr>
              <a:t>ACT THREE</a:t>
            </a:r>
            <a:endParaRPr lang="en-US" sz="1000" dirty="0"/>
          </a:p>
        </p:txBody>
      </p:sp>
      <p:sp>
        <p:nvSpPr>
          <p:cNvPr id="12" name="Text 10"/>
          <p:cNvSpPr/>
          <p:nvPr/>
        </p:nvSpPr>
        <p:spPr>
          <a:xfrm>
            <a:off x="2011680" y="3703320"/>
            <a:ext cx="6583680" cy="457200"/>
          </a:xfrm>
          <a:prstGeom prst="rect">
            <a:avLst/>
          </a:prstGeom>
          <a:noFill/>
          <a:ln/>
        </p:spPr>
        <p:txBody>
          <a:bodyPr wrap="square" lIns="0" tIns="0" rIns="0" bIns="0" rtlCol="0" anchor="t"/>
          <a:lstStyle/>
          <a:p>
            <a:pPr indent="0" marL="0">
              <a:lnSpc>
                <a:spcPts val="1600"/>
              </a:lnSpc>
              <a:buNone/>
            </a:pPr>
            <a:r>
              <a:rPr lang="en-US" sz="1200" dirty="0">
                <a:solidFill>
                  <a:srgbClr val="2A1F16"/>
                </a:solidFill>
                <a:latin typeface="Calibri" pitchFamily="34" charset="0"/>
                <a:ea typeface="Calibri" pitchFamily="34" charset="-122"/>
                <a:cs typeface="Calibri" pitchFamily="34" charset="-120"/>
              </a:rPr>
              <a:t>Vivi improvises: it's not a disaster — it's "cultural staging." The buyer is enchanted. Sofia's livestream trends at #CasaRosalia.</a:t>
            </a:r>
            <a:endParaRPr lang="en-US" sz="1200" dirty="0"/>
          </a:p>
        </p:txBody>
      </p:sp>
      <p:sp>
        <p:nvSpPr>
          <p:cNvPr id="13" name="Text 11"/>
          <p:cNvSpPr/>
          <p:nvPr/>
        </p:nvSpPr>
        <p:spPr>
          <a:xfrm>
            <a:off x="548640" y="4160520"/>
            <a:ext cx="1371600" cy="365760"/>
          </a:xfrm>
          <a:prstGeom prst="rect">
            <a:avLst/>
          </a:prstGeom>
          <a:noFill/>
          <a:ln/>
        </p:spPr>
        <p:txBody>
          <a:bodyPr wrap="square" lIns="0" tIns="0" rIns="0" bIns="0" rtlCol="0" anchor="t"/>
          <a:lstStyle/>
          <a:p>
            <a:pPr indent="0" marL="0">
              <a:buNone/>
            </a:pPr>
            <a:r>
              <a:rPr lang="en-US" sz="1000" b="1" spc="300" kern="0" dirty="0">
                <a:solidFill>
                  <a:srgbClr val="B54934"/>
                </a:solidFill>
                <a:latin typeface="Calibri" pitchFamily="34" charset="0"/>
                <a:ea typeface="Calibri" pitchFamily="34" charset="-122"/>
                <a:cs typeface="Calibri" pitchFamily="34" charset="-120"/>
              </a:rPr>
              <a:t>TAG</a:t>
            </a:r>
            <a:endParaRPr lang="en-US" sz="1000" dirty="0"/>
          </a:p>
        </p:txBody>
      </p:sp>
      <p:sp>
        <p:nvSpPr>
          <p:cNvPr id="14" name="Text 12"/>
          <p:cNvSpPr/>
          <p:nvPr/>
        </p:nvSpPr>
        <p:spPr>
          <a:xfrm>
            <a:off x="2011680" y="4160520"/>
            <a:ext cx="6583680" cy="457200"/>
          </a:xfrm>
          <a:prstGeom prst="rect">
            <a:avLst/>
          </a:prstGeom>
          <a:noFill/>
          <a:ln/>
        </p:spPr>
        <p:txBody>
          <a:bodyPr wrap="square" lIns="0" tIns="0" rIns="0" bIns="0" rtlCol="0" anchor="t"/>
          <a:lstStyle/>
          <a:p>
            <a:pPr indent="0" marL="0">
              <a:lnSpc>
                <a:spcPts val="1600"/>
              </a:lnSpc>
              <a:buNone/>
            </a:pPr>
            <a:r>
              <a:rPr lang="en-US" sz="1200" dirty="0">
                <a:solidFill>
                  <a:srgbClr val="2A1F16"/>
                </a:solidFill>
                <a:latin typeface="Calibri" pitchFamily="34" charset="0"/>
                <a:ea typeface="Calibri" pitchFamily="34" charset="-122"/>
                <a:cs typeface="Calibri" pitchFamily="34" charset="-120"/>
              </a:rPr>
              <a:t>Three grandmothers at the kitchen table over cheesecake and empanadas. "In our day..." "Oh, here we go."</a:t>
            </a:r>
            <a:endParaRPr lang="en-US" sz="1200" dirty="0"/>
          </a:p>
        </p:txBody>
      </p:sp>
      <p:sp>
        <p:nvSpPr>
          <p:cNvPr id="15" name="Text 13"/>
          <p:cNvSpPr/>
          <p:nvPr/>
        </p:nvSpPr>
        <p:spPr>
          <a:xfrm>
            <a:off x="457200" y="4846320"/>
            <a:ext cx="5486400" cy="228600"/>
          </a:xfrm>
          <a:prstGeom prst="rect">
            <a:avLst/>
          </a:prstGeom>
          <a:noFill/>
          <a:ln/>
        </p:spPr>
        <p:txBody>
          <a:bodyPr wrap="square" lIns="0" tIns="0" rIns="0" bIns="0" rtlCol="0" anchor="ctr"/>
          <a:lstStyle/>
          <a:p>
            <a:pPr indent="0" marL="0">
              <a:buNone/>
            </a:pPr>
            <a:r>
              <a:rPr lang="en-US" sz="900" spc="200" kern="0" dirty="0">
                <a:solidFill>
                  <a:srgbClr val="7A6A5A"/>
                </a:solidFill>
                <a:latin typeface="Calibri" pitchFamily="34" charset="0"/>
                <a:ea typeface="Calibri" pitchFamily="34" charset="-122"/>
                <a:cs typeface="Calibri" pitchFamily="34" charset="-120"/>
              </a:rPr>
              <a:t>CASA ROSALIA  ·  PITCH BIBLE</a:t>
            </a:r>
            <a:endParaRPr lang="en-US" sz="900" dirty="0"/>
          </a:p>
        </p:txBody>
      </p:sp>
      <p:sp>
        <p:nvSpPr>
          <p:cNvPr id="16" name="Text 14"/>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7A6A5A"/>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EFE6"/>
        </a:solidFill>
      </p:bgPr>
    </p:bg>
    <p:spTree>
      <p:nvGrpSpPr>
        <p:cNvPr id="1" name=""/>
        <p:cNvGrpSpPr/>
        <p:nvPr/>
      </p:nvGrpSpPr>
      <p:grpSpPr>
        <a:xfrm>
          <a:off x="0" y="0"/>
          <a:ext cx="0" cy="0"/>
          <a:chOff x="0" y="0"/>
          <a:chExt cx="0" cy="0"/>
        </a:xfrm>
      </p:grpSpPr>
      <p:sp>
        <p:nvSpPr>
          <p:cNvPr id="2" name="Text 0"/>
          <p:cNvSpPr/>
          <p:nvPr/>
        </p:nvSpPr>
        <p:spPr>
          <a:xfrm>
            <a:off x="548640" y="457200"/>
            <a:ext cx="8046720" cy="320040"/>
          </a:xfrm>
          <a:prstGeom prst="rect">
            <a:avLst/>
          </a:prstGeom>
          <a:noFill/>
          <a:ln/>
        </p:spPr>
        <p:txBody>
          <a:bodyPr wrap="square" lIns="0" tIns="0" rIns="0" bIns="0" rtlCol="0" anchor="ctr"/>
          <a:lstStyle/>
          <a:p>
            <a:pPr indent="0" marL="0">
              <a:buNone/>
            </a:pPr>
            <a:r>
              <a:rPr lang="en-US" sz="1200" b="1" spc="600" kern="0" dirty="0">
                <a:solidFill>
                  <a:srgbClr val="B54934"/>
                </a:solidFill>
                <a:latin typeface="Calibri" pitchFamily="34" charset="0"/>
                <a:ea typeface="Calibri" pitchFamily="34" charset="-122"/>
                <a:cs typeface="Calibri" pitchFamily="34" charset="-120"/>
              </a:rPr>
              <a:t>SEASON ONE</a:t>
            </a:r>
            <a:endParaRPr lang="en-US" sz="1200" dirty="0"/>
          </a:p>
        </p:txBody>
      </p:sp>
      <p:sp>
        <p:nvSpPr>
          <p:cNvPr id="3" name="Text 1"/>
          <p:cNvSpPr/>
          <p:nvPr/>
        </p:nvSpPr>
        <p:spPr>
          <a:xfrm>
            <a:off x="548640" y="868680"/>
            <a:ext cx="8046720" cy="457200"/>
          </a:xfrm>
          <a:prstGeom prst="rect">
            <a:avLst/>
          </a:prstGeom>
          <a:noFill/>
          <a:ln/>
        </p:spPr>
        <p:txBody>
          <a:bodyPr wrap="square" lIns="0" tIns="0" rIns="0" bIns="0" rtlCol="0" anchor="ctr"/>
          <a:lstStyle/>
          <a:p>
            <a:pPr indent="0" marL="0">
              <a:buNone/>
            </a:pPr>
            <a:r>
              <a:rPr lang="en-US" sz="2400" b="1" dirty="0">
                <a:solidFill>
                  <a:srgbClr val="2A1F16"/>
                </a:solidFill>
                <a:latin typeface="Georgia" pitchFamily="34" charset="0"/>
                <a:ea typeface="Georgia" pitchFamily="34" charset="-122"/>
                <a:cs typeface="Georgia" pitchFamily="34" charset="-120"/>
              </a:rPr>
              <a:t>10 episodes. One empire in the making.</a:t>
            </a:r>
            <a:endParaRPr lang="en-US" sz="2400" dirty="0"/>
          </a:p>
        </p:txBody>
      </p:sp>
      <p:sp>
        <p:nvSpPr>
          <p:cNvPr id="4" name="Shape 2"/>
          <p:cNvSpPr/>
          <p:nvPr/>
        </p:nvSpPr>
        <p:spPr>
          <a:xfrm>
            <a:off x="548640" y="1417320"/>
            <a:ext cx="2651760" cy="777240"/>
          </a:xfrm>
          <a:prstGeom prst="rect">
            <a:avLst/>
          </a:prstGeom>
          <a:solidFill>
            <a:srgbClr val="FBF7F0"/>
          </a:solidFill>
          <a:ln w="6350">
            <a:solidFill>
              <a:srgbClr val="E4DBCD"/>
            </a:solidFill>
            <a:prstDash val="solid"/>
          </a:ln>
        </p:spPr>
      </p:sp>
      <p:sp>
        <p:nvSpPr>
          <p:cNvPr id="5" name="Text 3"/>
          <p:cNvSpPr/>
          <p:nvPr/>
        </p:nvSpPr>
        <p:spPr>
          <a:xfrm>
            <a:off x="685800" y="1490472"/>
            <a:ext cx="640080" cy="256032"/>
          </a:xfrm>
          <a:prstGeom prst="rect">
            <a:avLst/>
          </a:prstGeom>
          <a:noFill/>
          <a:ln/>
        </p:spPr>
        <p:txBody>
          <a:bodyPr wrap="square" lIns="0" tIns="0" rIns="0" bIns="0" rtlCol="0" anchor="ctr"/>
          <a:lstStyle/>
          <a:p>
            <a:pPr indent="0" marL="0">
              <a:buNone/>
            </a:pPr>
            <a:r>
              <a:rPr lang="en-US" sz="1300" b="1" dirty="0">
                <a:solidFill>
                  <a:srgbClr val="B54934"/>
                </a:solidFill>
                <a:latin typeface="Georgia" pitchFamily="34" charset="0"/>
                <a:ea typeface="Georgia" pitchFamily="34" charset="-122"/>
                <a:cs typeface="Georgia" pitchFamily="34" charset="-120"/>
              </a:rPr>
              <a:t>101</a:t>
            </a:r>
            <a:endParaRPr lang="en-US" sz="1300" dirty="0"/>
          </a:p>
        </p:txBody>
      </p:sp>
      <p:sp>
        <p:nvSpPr>
          <p:cNvPr id="6" name="Text 4"/>
          <p:cNvSpPr/>
          <p:nvPr/>
        </p:nvSpPr>
        <p:spPr>
          <a:xfrm>
            <a:off x="1325880" y="1490472"/>
            <a:ext cx="1737360" cy="274320"/>
          </a:xfrm>
          <a:prstGeom prst="rect">
            <a:avLst/>
          </a:prstGeom>
          <a:noFill/>
          <a:ln/>
        </p:spPr>
        <p:txBody>
          <a:bodyPr wrap="square" lIns="0" tIns="0" rIns="0" bIns="0" rtlCol="0" anchor="ctr"/>
          <a:lstStyle/>
          <a:p>
            <a:pPr indent="0" marL="0">
              <a:buNone/>
            </a:pPr>
            <a:r>
              <a:rPr lang="en-US" sz="1100" b="1" i="1" dirty="0">
                <a:solidFill>
                  <a:srgbClr val="2A1F16"/>
                </a:solidFill>
                <a:latin typeface="Georgia" pitchFamily="34" charset="0"/>
                <a:ea typeface="Georgia" pitchFamily="34" charset="-122"/>
                <a:cs typeface="Georgia" pitchFamily="34" charset="-120"/>
              </a:rPr>
              <a:t>The Million Dollar Mess</a:t>
            </a:r>
            <a:endParaRPr lang="en-US" sz="1100" dirty="0"/>
          </a:p>
        </p:txBody>
      </p:sp>
      <p:sp>
        <p:nvSpPr>
          <p:cNvPr id="7" name="Text 5"/>
          <p:cNvSpPr/>
          <p:nvPr/>
        </p:nvSpPr>
        <p:spPr>
          <a:xfrm>
            <a:off x="685800" y="1783080"/>
            <a:ext cx="2377440" cy="36576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Vivi lands the mansion. Chaos.</a:t>
            </a:r>
            <a:endParaRPr lang="en-US" sz="900" dirty="0"/>
          </a:p>
        </p:txBody>
      </p:sp>
      <p:sp>
        <p:nvSpPr>
          <p:cNvPr id="8" name="Shape 6"/>
          <p:cNvSpPr/>
          <p:nvPr/>
        </p:nvSpPr>
        <p:spPr>
          <a:xfrm>
            <a:off x="3246120" y="1417320"/>
            <a:ext cx="2651760" cy="777240"/>
          </a:xfrm>
          <a:prstGeom prst="rect">
            <a:avLst/>
          </a:prstGeom>
          <a:solidFill>
            <a:srgbClr val="FBF7F0"/>
          </a:solidFill>
          <a:ln w="6350">
            <a:solidFill>
              <a:srgbClr val="E4DBCD"/>
            </a:solidFill>
            <a:prstDash val="solid"/>
          </a:ln>
        </p:spPr>
      </p:sp>
      <p:sp>
        <p:nvSpPr>
          <p:cNvPr id="9" name="Text 7"/>
          <p:cNvSpPr/>
          <p:nvPr/>
        </p:nvSpPr>
        <p:spPr>
          <a:xfrm>
            <a:off x="3383280" y="1490472"/>
            <a:ext cx="640080" cy="256032"/>
          </a:xfrm>
          <a:prstGeom prst="rect">
            <a:avLst/>
          </a:prstGeom>
          <a:noFill/>
          <a:ln/>
        </p:spPr>
        <p:txBody>
          <a:bodyPr wrap="square" lIns="0" tIns="0" rIns="0" bIns="0" rtlCol="0" anchor="ctr"/>
          <a:lstStyle/>
          <a:p>
            <a:pPr indent="0" marL="0">
              <a:buNone/>
            </a:pPr>
            <a:r>
              <a:rPr lang="en-US" sz="1300" b="1" dirty="0">
                <a:solidFill>
                  <a:srgbClr val="B54934"/>
                </a:solidFill>
                <a:latin typeface="Georgia" pitchFamily="34" charset="0"/>
                <a:ea typeface="Georgia" pitchFamily="34" charset="-122"/>
                <a:cs typeface="Georgia" pitchFamily="34" charset="-120"/>
              </a:rPr>
              <a:t>102</a:t>
            </a:r>
            <a:endParaRPr lang="en-US" sz="1300" dirty="0"/>
          </a:p>
        </p:txBody>
      </p:sp>
      <p:sp>
        <p:nvSpPr>
          <p:cNvPr id="10" name="Text 8"/>
          <p:cNvSpPr/>
          <p:nvPr/>
        </p:nvSpPr>
        <p:spPr>
          <a:xfrm>
            <a:off x="4023360" y="1490472"/>
            <a:ext cx="1737360" cy="274320"/>
          </a:xfrm>
          <a:prstGeom prst="rect">
            <a:avLst/>
          </a:prstGeom>
          <a:noFill/>
          <a:ln/>
        </p:spPr>
        <p:txBody>
          <a:bodyPr wrap="square" lIns="0" tIns="0" rIns="0" bIns="0" rtlCol="0" anchor="ctr"/>
          <a:lstStyle/>
          <a:p>
            <a:pPr indent="0" marL="0">
              <a:buNone/>
            </a:pPr>
            <a:r>
              <a:rPr lang="en-US" sz="1100" b="1" i="1" dirty="0">
                <a:solidFill>
                  <a:srgbClr val="2A1F16"/>
                </a:solidFill>
                <a:latin typeface="Georgia" pitchFamily="34" charset="0"/>
                <a:ea typeface="Georgia" pitchFamily="34" charset="-122"/>
                <a:cs typeface="Georgia" pitchFamily="34" charset="-120"/>
              </a:rPr>
              <a:t>Ghost in the Colonial</a:t>
            </a:r>
            <a:endParaRPr lang="en-US" sz="1100" dirty="0"/>
          </a:p>
        </p:txBody>
      </p:sp>
      <p:sp>
        <p:nvSpPr>
          <p:cNvPr id="11" name="Text 9"/>
          <p:cNvSpPr/>
          <p:nvPr/>
        </p:nvSpPr>
        <p:spPr>
          <a:xfrm>
            <a:off x="3383280" y="1783080"/>
            <a:ext cx="2377440" cy="36576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A haunted listing. Vivi fakes an exorcism.</a:t>
            </a:r>
            <a:endParaRPr lang="en-US" sz="900" dirty="0"/>
          </a:p>
        </p:txBody>
      </p:sp>
      <p:sp>
        <p:nvSpPr>
          <p:cNvPr id="12" name="Shape 10"/>
          <p:cNvSpPr/>
          <p:nvPr/>
        </p:nvSpPr>
        <p:spPr>
          <a:xfrm>
            <a:off x="5943600" y="1417320"/>
            <a:ext cx="2651760" cy="777240"/>
          </a:xfrm>
          <a:prstGeom prst="rect">
            <a:avLst/>
          </a:prstGeom>
          <a:solidFill>
            <a:srgbClr val="FBF7F0"/>
          </a:solidFill>
          <a:ln w="6350">
            <a:solidFill>
              <a:srgbClr val="E4DBCD"/>
            </a:solidFill>
            <a:prstDash val="solid"/>
          </a:ln>
        </p:spPr>
      </p:sp>
      <p:sp>
        <p:nvSpPr>
          <p:cNvPr id="13" name="Text 11"/>
          <p:cNvSpPr/>
          <p:nvPr/>
        </p:nvSpPr>
        <p:spPr>
          <a:xfrm>
            <a:off x="6080760" y="1490472"/>
            <a:ext cx="640080" cy="256032"/>
          </a:xfrm>
          <a:prstGeom prst="rect">
            <a:avLst/>
          </a:prstGeom>
          <a:noFill/>
          <a:ln/>
        </p:spPr>
        <p:txBody>
          <a:bodyPr wrap="square" lIns="0" tIns="0" rIns="0" bIns="0" rtlCol="0" anchor="ctr"/>
          <a:lstStyle/>
          <a:p>
            <a:pPr indent="0" marL="0">
              <a:buNone/>
            </a:pPr>
            <a:r>
              <a:rPr lang="en-US" sz="1300" b="1" dirty="0">
                <a:solidFill>
                  <a:srgbClr val="B54934"/>
                </a:solidFill>
                <a:latin typeface="Georgia" pitchFamily="34" charset="0"/>
                <a:ea typeface="Georgia" pitchFamily="34" charset="-122"/>
                <a:cs typeface="Georgia" pitchFamily="34" charset="-120"/>
              </a:rPr>
              <a:t>103</a:t>
            </a:r>
            <a:endParaRPr lang="en-US" sz="1300" dirty="0"/>
          </a:p>
        </p:txBody>
      </p:sp>
      <p:sp>
        <p:nvSpPr>
          <p:cNvPr id="14" name="Text 12"/>
          <p:cNvSpPr/>
          <p:nvPr/>
        </p:nvSpPr>
        <p:spPr>
          <a:xfrm>
            <a:off x="6720840" y="1490472"/>
            <a:ext cx="1737360" cy="274320"/>
          </a:xfrm>
          <a:prstGeom prst="rect">
            <a:avLst/>
          </a:prstGeom>
          <a:noFill/>
          <a:ln/>
        </p:spPr>
        <p:txBody>
          <a:bodyPr wrap="square" lIns="0" tIns="0" rIns="0" bIns="0" rtlCol="0" anchor="ctr"/>
          <a:lstStyle/>
          <a:p>
            <a:pPr indent="0" marL="0">
              <a:buNone/>
            </a:pPr>
            <a:r>
              <a:rPr lang="en-US" sz="1100" b="1" i="1" dirty="0">
                <a:solidFill>
                  <a:srgbClr val="2A1F16"/>
                </a:solidFill>
                <a:latin typeface="Georgia" pitchFamily="34" charset="0"/>
                <a:ea typeface="Georgia" pitchFamily="34" charset="-122"/>
                <a:cs typeface="Georgia" pitchFamily="34" charset="-120"/>
              </a:rPr>
              <a:t>Rosa Moves In</a:t>
            </a:r>
            <a:endParaRPr lang="en-US" sz="1100" dirty="0"/>
          </a:p>
        </p:txBody>
      </p:sp>
      <p:sp>
        <p:nvSpPr>
          <p:cNvPr id="15" name="Text 13"/>
          <p:cNvSpPr/>
          <p:nvPr/>
        </p:nvSpPr>
        <p:spPr>
          <a:xfrm>
            <a:off x="6080760" y="1783080"/>
            <a:ext cx="2377440" cy="36576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Tía Rosa's "small kitchen fire." She never leaves.</a:t>
            </a:r>
            <a:endParaRPr lang="en-US" sz="900" dirty="0"/>
          </a:p>
        </p:txBody>
      </p:sp>
      <p:sp>
        <p:nvSpPr>
          <p:cNvPr id="16" name="Shape 14"/>
          <p:cNvSpPr/>
          <p:nvPr/>
        </p:nvSpPr>
        <p:spPr>
          <a:xfrm>
            <a:off x="548640" y="2267712"/>
            <a:ext cx="2651760" cy="777240"/>
          </a:xfrm>
          <a:prstGeom prst="rect">
            <a:avLst/>
          </a:prstGeom>
          <a:solidFill>
            <a:srgbClr val="FBF7F0"/>
          </a:solidFill>
          <a:ln w="6350">
            <a:solidFill>
              <a:srgbClr val="E4DBCD"/>
            </a:solidFill>
            <a:prstDash val="solid"/>
          </a:ln>
        </p:spPr>
      </p:sp>
      <p:sp>
        <p:nvSpPr>
          <p:cNvPr id="17" name="Text 15"/>
          <p:cNvSpPr/>
          <p:nvPr/>
        </p:nvSpPr>
        <p:spPr>
          <a:xfrm>
            <a:off x="685800" y="2340864"/>
            <a:ext cx="640080" cy="256032"/>
          </a:xfrm>
          <a:prstGeom prst="rect">
            <a:avLst/>
          </a:prstGeom>
          <a:noFill/>
          <a:ln/>
        </p:spPr>
        <p:txBody>
          <a:bodyPr wrap="square" lIns="0" tIns="0" rIns="0" bIns="0" rtlCol="0" anchor="ctr"/>
          <a:lstStyle/>
          <a:p>
            <a:pPr indent="0" marL="0">
              <a:buNone/>
            </a:pPr>
            <a:r>
              <a:rPr lang="en-US" sz="1300" b="1" dirty="0">
                <a:solidFill>
                  <a:srgbClr val="B54934"/>
                </a:solidFill>
                <a:latin typeface="Georgia" pitchFamily="34" charset="0"/>
                <a:ea typeface="Georgia" pitchFamily="34" charset="-122"/>
                <a:cs typeface="Georgia" pitchFamily="34" charset="-120"/>
              </a:rPr>
              <a:t>104</a:t>
            </a:r>
            <a:endParaRPr lang="en-US" sz="1300" dirty="0"/>
          </a:p>
        </p:txBody>
      </p:sp>
      <p:sp>
        <p:nvSpPr>
          <p:cNvPr id="18" name="Text 16"/>
          <p:cNvSpPr/>
          <p:nvPr/>
        </p:nvSpPr>
        <p:spPr>
          <a:xfrm>
            <a:off x="1325880" y="2340864"/>
            <a:ext cx="1737360" cy="274320"/>
          </a:xfrm>
          <a:prstGeom prst="rect">
            <a:avLst/>
          </a:prstGeom>
          <a:noFill/>
          <a:ln/>
        </p:spPr>
        <p:txBody>
          <a:bodyPr wrap="square" lIns="0" tIns="0" rIns="0" bIns="0" rtlCol="0" anchor="ctr"/>
          <a:lstStyle/>
          <a:p>
            <a:pPr indent="0" marL="0">
              <a:buNone/>
            </a:pPr>
            <a:r>
              <a:rPr lang="en-US" sz="1100" b="1" i="1" dirty="0">
                <a:solidFill>
                  <a:srgbClr val="2A1F16"/>
                </a:solidFill>
                <a:latin typeface="Georgia" pitchFamily="34" charset="0"/>
                <a:ea typeface="Georgia" pitchFamily="34" charset="-122"/>
                <a:cs typeface="Georgia" pitchFamily="34" charset="-120"/>
              </a:rPr>
              <a:t>Open House, Open Warfare</a:t>
            </a:r>
            <a:endParaRPr lang="en-US" sz="1100" dirty="0"/>
          </a:p>
        </p:txBody>
      </p:sp>
      <p:sp>
        <p:nvSpPr>
          <p:cNvPr id="19" name="Text 17"/>
          <p:cNvSpPr/>
          <p:nvPr/>
        </p:nvSpPr>
        <p:spPr>
          <a:xfrm>
            <a:off x="685800" y="2633472"/>
            <a:ext cx="2377440" cy="36576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Vivi and Carla accidentally double-book.</a:t>
            </a:r>
            <a:endParaRPr lang="en-US" sz="900" dirty="0"/>
          </a:p>
        </p:txBody>
      </p:sp>
      <p:sp>
        <p:nvSpPr>
          <p:cNvPr id="20" name="Shape 18"/>
          <p:cNvSpPr/>
          <p:nvPr/>
        </p:nvSpPr>
        <p:spPr>
          <a:xfrm>
            <a:off x="3246120" y="2267712"/>
            <a:ext cx="2651760" cy="777240"/>
          </a:xfrm>
          <a:prstGeom prst="rect">
            <a:avLst/>
          </a:prstGeom>
          <a:solidFill>
            <a:srgbClr val="FBF7F0"/>
          </a:solidFill>
          <a:ln w="6350">
            <a:solidFill>
              <a:srgbClr val="E4DBCD"/>
            </a:solidFill>
            <a:prstDash val="solid"/>
          </a:ln>
        </p:spPr>
      </p:sp>
      <p:sp>
        <p:nvSpPr>
          <p:cNvPr id="21" name="Text 19"/>
          <p:cNvSpPr/>
          <p:nvPr/>
        </p:nvSpPr>
        <p:spPr>
          <a:xfrm>
            <a:off x="3383280" y="2340864"/>
            <a:ext cx="640080" cy="256032"/>
          </a:xfrm>
          <a:prstGeom prst="rect">
            <a:avLst/>
          </a:prstGeom>
          <a:noFill/>
          <a:ln/>
        </p:spPr>
        <p:txBody>
          <a:bodyPr wrap="square" lIns="0" tIns="0" rIns="0" bIns="0" rtlCol="0" anchor="ctr"/>
          <a:lstStyle/>
          <a:p>
            <a:pPr indent="0" marL="0">
              <a:buNone/>
            </a:pPr>
            <a:r>
              <a:rPr lang="en-US" sz="1300" b="1" dirty="0">
                <a:solidFill>
                  <a:srgbClr val="B54934"/>
                </a:solidFill>
                <a:latin typeface="Georgia" pitchFamily="34" charset="0"/>
                <a:ea typeface="Georgia" pitchFamily="34" charset="-122"/>
                <a:cs typeface="Georgia" pitchFamily="34" charset="-120"/>
              </a:rPr>
              <a:t>105</a:t>
            </a:r>
            <a:endParaRPr lang="en-US" sz="1300" dirty="0"/>
          </a:p>
        </p:txBody>
      </p:sp>
      <p:sp>
        <p:nvSpPr>
          <p:cNvPr id="22" name="Text 20"/>
          <p:cNvSpPr/>
          <p:nvPr/>
        </p:nvSpPr>
        <p:spPr>
          <a:xfrm>
            <a:off x="4023360" y="2340864"/>
            <a:ext cx="1737360" cy="274320"/>
          </a:xfrm>
          <a:prstGeom prst="rect">
            <a:avLst/>
          </a:prstGeom>
          <a:noFill/>
          <a:ln/>
        </p:spPr>
        <p:txBody>
          <a:bodyPr wrap="square" lIns="0" tIns="0" rIns="0" bIns="0" rtlCol="0" anchor="ctr"/>
          <a:lstStyle/>
          <a:p>
            <a:pPr indent="0" marL="0">
              <a:buNone/>
            </a:pPr>
            <a:r>
              <a:rPr lang="en-US" sz="1100" b="1" i="1" dirty="0">
                <a:solidFill>
                  <a:srgbClr val="2A1F16"/>
                </a:solidFill>
                <a:latin typeface="Georgia" pitchFamily="34" charset="0"/>
                <a:ea typeface="Georgia" pitchFamily="34" charset="-122"/>
                <a:cs typeface="Georgia" pitchFamily="34" charset="-120"/>
              </a:rPr>
              <a:t>The Cheesecake Wars</a:t>
            </a:r>
            <a:endParaRPr lang="en-US" sz="1100" dirty="0"/>
          </a:p>
        </p:txBody>
      </p:sp>
      <p:sp>
        <p:nvSpPr>
          <p:cNvPr id="23" name="Text 21"/>
          <p:cNvSpPr/>
          <p:nvPr/>
        </p:nvSpPr>
        <p:spPr>
          <a:xfrm>
            <a:off x="3383280" y="2633472"/>
            <a:ext cx="2377440" cy="36576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Ruth arrives with a cheesecake and stays a month.</a:t>
            </a:r>
            <a:endParaRPr lang="en-US" sz="900" dirty="0"/>
          </a:p>
        </p:txBody>
      </p:sp>
      <p:sp>
        <p:nvSpPr>
          <p:cNvPr id="24" name="Shape 22"/>
          <p:cNvSpPr/>
          <p:nvPr/>
        </p:nvSpPr>
        <p:spPr>
          <a:xfrm>
            <a:off x="5943600" y="2267712"/>
            <a:ext cx="2651760" cy="777240"/>
          </a:xfrm>
          <a:prstGeom prst="rect">
            <a:avLst/>
          </a:prstGeom>
          <a:solidFill>
            <a:srgbClr val="FBF7F0"/>
          </a:solidFill>
          <a:ln w="6350">
            <a:solidFill>
              <a:srgbClr val="E4DBCD"/>
            </a:solidFill>
            <a:prstDash val="solid"/>
          </a:ln>
        </p:spPr>
      </p:sp>
      <p:sp>
        <p:nvSpPr>
          <p:cNvPr id="25" name="Text 23"/>
          <p:cNvSpPr/>
          <p:nvPr/>
        </p:nvSpPr>
        <p:spPr>
          <a:xfrm>
            <a:off x="6080760" y="2340864"/>
            <a:ext cx="640080" cy="256032"/>
          </a:xfrm>
          <a:prstGeom prst="rect">
            <a:avLst/>
          </a:prstGeom>
          <a:noFill/>
          <a:ln/>
        </p:spPr>
        <p:txBody>
          <a:bodyPr wrap="square" lIns="0" tIns="0" rIns="0" bIns="0" rtlCol="0" anchor="ctr"/>
          <a:lstStyle/>
          <a:p>
            <a:pPr indent="0" marL="0">
              <a:buNone/>
            </a:pPr>
            <a:r>
              <a:rPr lang="en-US" sz="1300" b="1" dirty="0">
                <a:solidFill>
                  <a:srgbClr val="B54934"/>
                </a:solidFill>
                <a:latin typeface="Georgia" pitchFamily="34" charset="0"/>
                <a:ea typeface="Georgia" pitchFamily="34" charset="-122"/>
                <a:cs typeface="Georgia" pitchFamily="34" charset="-120"/>
              </a:rPr>
              <a:t>106</a:t>
            </a:r>
            <a:endParaRPr lang="en-US" sz="1300" dirty="0"/>
          </a:p>
        </p:txBody>
      </p:sp>
      <p:sp>
        <p:nvSpPr>
          <p:cNvPr id="26" name="Text 24"/>
          <p:cNvSpPr/>
          <p:nvPr/>
        </p:nvSpPr>
        <p:spPr>
          <a:xfrm>
            <a:off x="6720840" y="2340864"/>
            <a:ext cx="1737360" cy="274320"/>
          </a:xfrm>
          <a:prstGeom prst="rect">
            <a:avLst/>
          </a:prstGeom>
          <a:noFill/>
          <a:ln/>
        </p:spPr>
        <p:txBody>
          <a:bodyPr wrap="square" lIns="0" tIns="0" rIns="0" bIns="0" rtlCol="0" anchor="ctr"/>
          <a:lstStyle/>
          <a:p>
            <a:pPr indent="0" marL="0">
              <a:buNone/>
            </a:pPr>
            <a:r>
              <a:rPr lang="en-US" sz="1100" b="1" i="1" dirty="0">
                <a:solidFill>
                  <a:srgbClr val="2A1F16"/>
                </a:solidFill>
                <a:latin typeface="Georgia" pitchFamily="34" charset="0"/>
                <a:ea typeface="Georgia" pitchFamily="34" charset="-122"/>
                <a:cs typeface="Georgia" pitchFamily="34" charset="-120"/>
              </a:rPr>
              <a:t>Se Habla Drama</a:t>
            </a:r>
            <a:endParaRPr lang="en-US" sz="1100" dirty="0"/>
          </a:p>
        </p:txBody>
      </p:sp>
      <p:sp>
        <p:nvSpPr>
          <p:cNvPr id="27" name="Text 25"/>
          <p:cNvSpPr/>
          <p:nvPr/>
        </p:nvSpPr>
        <p:spPr>
          <a:xfrm>
            <a:off x="6080760" y="2633472"/>
            <a:ext cx="2377440" cy="36576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Mama Elena "helps" negotiate. Bilingual disaster.</a:t>
            </a:r>
            <a:endParaRPr lang="en-US" sz="900" dirty="0"/>
          </a:p>
        </p:txBody>
      </p:sp>
      <p:sp>
        <p:nvSpPr>
          <p:cNvPr id="28" name="Shape 26"/>
          <p:cNvSpPr/>
          <p:nvPr/>
        </p:nvSpPr>
        <p:spPr>
          <a:xfrm>
            <a:off x="548640" y="3118104"/>
            <a:ext cx="2651760" cy="777240"/>
          </a:xfrm>
          <a:prstGeom prst="rect">
            <a:avLst/>
          </a:prstGeom>
          <a:solidFill>
            <a:srgbClr val="FBF7F0"/>
          </a:solidFill>
          <a:ln w="6350">
            <a:solidFill>
              <a:srgbClr val="E4DBCD"/>
            </a:solidFill>
            <a:prstDash val="solid"/>
          </a:ln>
        </p:spPr>
      </p:sp>
      <p:sp>
        <p:nvSpPr>
          <p:cNvPr id="29" name="Text 27"/>
          <p:cNvSpPr/>
          <p:nvPr/>
        </p:nvSpPr>
        <p:spPr>
          <a:xfrm>
            <a:off x="685800" y="3191256"/>
            <a:ext cx="640080" cy="256032"/>
          </a:xfrm>
          <a:prstGeom prst="rect">
            <a:avLst/>
          </a:prstGeom>
          <a:noFill/>
          <a:ln/>
        </p:spPr>
        <p:txBody>
          <a:bodyPr wrap="square" lIns="0" tIns="0" rIns="0" bIns="0" rtlCol="0" anchor="ctr"/>
          <a:lstStyle/>
          <a:p>
            <a:pPr indent="0" marL="0">
              <a:buNone/>
            </a:pPr>
            <a:r>
              <a:rPr lang="en-US" sz="1300" b="1" dirty="0">
                <a:solidFill>
                  <a:srgbClr val="B54934"/>
                </a:solidFill>
                <a:latin typeface="Georgia" pitchFamily="34" charset="0"/>
                <a:ea typeface="Georgia" pitchFamily="34" charset="-122"/>
                <a:cs typeface="Georgia" pitchFamily="34" charset="-120"/>
              </a:rPr>
              <a:t>107</a:t>
            </a:r>
            <a:endParaRPr lang="en-US" sz="1300" dirty="0"/>
          </a:p>
        </p:txBody>
      </p:sp>
      <p:sp>
        <p:nvSpPr>
          <p:cNvPr id="30" name="Text 28"/>
          <p:cNvSpPr/>
          <p:nvPr/>
        </p:nvSpPr>
        <p:spPr>
          <a:xfrm>
            <a:off x="1325880" y="3191256"/>
            <a:ext cx="1737360" cy="274320"/>
          </a:xfrm>
          <a:prstGeom prst="rect">
            <a:avLst/>
          </a:prstGeom>
          <a:noFill/>
          <a:ln/>
        </p:spPr>
        <p:txBody>
          <a:bodyPr wrap="square" lIns="0" tIns="0" rIns="0" bIns="0" rtlCol="0" anchor="ctr"/>
          <a:lstStyle/>
          <a:p>
            <a:pPr indent="0" marL="0">
              <a:buNone/>
            </a:pPr>
            <a:r>
              <a:rPr lang="en-US" sz="1100" b="1" i="1" dirty="0">
                <a:solidFill>
                  <a:srgbClr val="2A1F16"/>
                </a:solidFill>
                <a:latin typeface="Georgia" pitchFamily="34" charset="0"/>
                <a:ea typeface="Georgia" pitchFamily="34" charset="-122"/>
                <a:cs typeface="Georgia" pitchFamily="34" charset="-120"/>
              </a:rPr>
              <a:t>The Influencer Listing</a:t>
            </a:r>
            <a:endParaRPr lang="en-US" sz="1100" dirty="0"/>
          </a:p>
        </p:txBody>
      </p:sp>
      <p:sp>
        <p:nvSpPr>
          <p:cNvPr id="31" name="Text 29"/>
          <p:cNvSpPr/>
          <p:nvPr/>
        </p:nvSpPr>
        <p:spPr>
          <a:xfrm>
            <a:off x="685800" y="3483864"/>
            <a:ext cx="2377440" cy="36576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Sofia livestreams a showing. It goes viral wrong.</a:t>
            </a:r>
            <a:endParaRPr lang="en-US" sz="900" dirty="0"/>
          </a:p>
        </p:txBody>
      </p:sp>
      <p:sp>
        <p:nvSpPr>
          <p:cNvPr id="32" name="Shape 30"/>
          <p:cNvSpPr/>
          <p:nvPr/>
        </p:nvSpPr>
        <p:spPr>
          <a:xfrm>
            <a:off x="3246120" y="3118104"/>
            <a:ext cx="2651760" cy="777240"/>
          </a:xfrm>
          <a:prstGeom prst="rect">
            <a:avLst/>
          </a:prstGeom>
          <a:solidFill>
            <a:srgbClr val="FBF7F0"/>
          </a:solidFill>
          <a:ln w="6350">
            <a:solidFill>
              <a:srgbClr val="E4DBCD"/>
            </a:solidFill>
            <a:prstDash val="solid"/>
          </a:ln>
        </p:spPr>
      </p:sp>
      <p:sp>
        <p:nvSpPr>
          <p:cNvPr id="33" name="Text 31"/>
          <p:cNvSpPr/>
          <p:nvPr/>
        </p:nvSpPr>
        <p:spPr>
          <a:xfrm>
            <a:off x="3383280" y="3191256"/>
            <a:ext cx="640080" cy="256032"/>
          </a:xfrm>
          <a:prstGeom prst="rect">
            <a:avLst/>
          </a:prstGeom>
          <a:noFill/>
          <a:ln/>
        </p:spPr>
        <p:txBody>
          <a:bodyPr wrap="square" lIns="0" tIns="0" rIns="0" bIns="0" rtlCol="0" anchor="ctr"/>
          <a:lstStyle/>
          <a:p>
            <a:pPr indent="0" marL="0">
              <a:buNone/>
            </a:pPr>
            <a:r>
              <a:rPr lang="en-US" sz="1300" b="1" dirty="0">
                <a:solidFill>
                  <a:srgbClr val="B54934"/>
                </a:solidFill>
                <a:latin typeface="Georgia" pitchFamily="34" charset="0"/>
                <a:ea typeface="Georgia" pitchFamily="34" charset="-122"/>
                <a:cs typeface="Georgia" pitchFamily="34" charset="-120"/>
              </a:rPr>
              <a:t>108</a:t>
            </a:r>
            <a:endParaRPr lang="en-US" sz="1300" dirty="0"/>
          </a:p>
        </p:txBody>
      </p:sp>
      <p:sp>
        <p:nvSpPr>
          <p:cNvPr id="34" name="Text 32"/>
          <p:cNvSpPr/>
          <p:nvPr/>
        </p:nvSpPr>
        <p:spPr>
          <a:xfrm>
            <a:off x="4023360" y="3191256"/>
            <a:ext cx="1737360" cy="274320"/>
          </a:xfrm>
          <a:prstGeom prst="rect">
            <a:avLst/>
          </a:prstGeom>
          <a:noFill/>
          <a:ln/>
        </p:spPr>
        <p:txBody>
          <a:bodyPr wrap="square" lIns="0" tIns="0" rIns="0" bIns="0" rtlCol="0" anchor="ctr"/>
          <a:lstStyle/>
          <a:p>
            <a:pPr indent="0" marL="0">
              <a:buNone/>
            </a:pPr>
            <a:r>
              <a:rPr lang="en-US" sz="1100" b="1" i="1" dirty="0">
                <a:solidFill>
                  <a:srgbClr val="2A1F16"/>
                </a:solidFill>
                <a:latin typeface="Georgia" pitchFamily="34" charset="0"/>
                <a:ea typeface="Georgia" pitchFamily="34" charset="-122"/>
                <a:cs typeface="Georgia" pitchFamily="34" charset="-120"/>
              </a:rPr>
              <a:t>Mateo's Flip</a:t>
            </a:r>
            <a:endParaRPr lang="en-US" sz="1100" dirty="0"/>
          </a:p>
        </p:txBody>
      </p:sp>
      <p:sp>
        <p:nvSpPr>
          <p:cNvPr id="35" name="Text 33"/>
          <p:cNvSpPr/>
          <p:nvPr/>
        </p:nvSpPr>
        <p:spPr>
          <a:xfrm>
            <a:off x="3383280" y="3483864"/>
            <a:ext cx="2377440" cy="36576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A ten-year-old finds a mispriced tear-down.</a:t>
            </a:r>
            <a:endParaRPr lang="en-US" sz="900" dirty="0"/>
          </a:p>
        </p:txBody>
      </p:sp>
      <p:sp>
        <p:nvSpPr>
          <p:cNvPr id="36" name="Shape 34"/>
          <p:cNvSpPr/>
          <p:nvPr/>
        </p:nvSpPr>
        <p:spPr>
          <a:xfrm>
            <a:off x="5943600" y="3118104"/>
            <a:ext cx="2651760" cy="777240"/>
          </a:xfrm>
          <a:prstGeom prst="rect">
            <a:avLst/>
          </a:prstGeom>
          <a:solidFill>
            <a:srgbClr val="FBF7F0"/>
          </a:solidFill>
          <a:ln w="6350">
            <a:solidFill>
              <a:srgbClr val="E4DBCD"/>
            </a:solidFill>
            <a:prstDash val="solid"/>
          </a:ln>
        </p:spPr>
      </p:sp>
      <p:sp>
        <p:nvSpPr>
          <p:cNvPr id="37" name="Text 35"/>
          <p:cNvSpPr/>
          <p:nvPr/>
        </p:nvSpPr>
        <p:spPr>
          <a:xfrm>
            <a:off x="6080760" y="3191256"/>
            <a:ext cx="640080" cy="256032"/>
          </a:xfrm>
          <a:prstGeom prst="rect">
            <a:avLst/>
          </a:prstGeom>
          <a:noFill/>
          <a:ln/>
        </p:spPr>
        <p:txBody>
          <a:bodyPr wrap="square" lIns="0" tIns="0" rIns="0" bIns="0" rtlCol="0" anchor="ctr"/>
          <a:lstStyle/>
          <a:p>
            <a:pPr indent="0" marL="0">
              <a:buNone/>
            </a:pPr>
            <a:r>
              <a:rPr lang="en-US" sz="1300" b="1" dirty="0">
                <a:solidFill>
                  <a:srgbClr val="B54934"/>
                </a:solidFill>
                <a:latin typeface="Georgia" pitchFamily="34" charset="0"/>
                <a:ea typeface="Georgia" pitchFamily="34" charset="-122"/>
                <a:cs typeface="Georgia" pitchFamily="34" charset="-120"/>
              </a:rPr>
              <a:t>109</a:t>
            </a:r>
            <a:endParaRPr lang="en-US" sz="1300" dirty="0"/>
          </a:p>
        </p:txBody>
      </p:sp>
      <p:sp>
        <p:nvSpPr>
          <p:cNvPr id="38" name="Text 36"/>
          <p:cNvSpPr/>
          <p:nvPr/>
        </p:nvSpPr>
        <p:spPr>
          <a:xfrm>
            <a:off x="6720840" y="3191256"/>
            <a:ext cx="1737360" cy="274320"/>
          </a:xfrm>
          <a:prstGeom prst="rect">
            <a:avLst/>
          </a:prstGeom>
          <a:noFill/>
          <a:ln/>
        </p:spPr>
        <p:txBody>
          <a:bodyPr wrap="square" lIns="0" tIns="0" rIns="0" bIns="0" rtlCol="0" anchor="ctr"/>
          <a:lstStyle/>
          <a:p>
            <a:pPr indent="0" marL="0">
              <a:buNone/>
            </a:pPr>
            <a:r>
              <a:rPr lang="en-US" sz="1100" b="1" i="1" dirty="0">
                <a:solidFill>
                  <a:srgbClr val="2A1F16"/>
                </a:solidFill>
                <a:latin typeface="Georgia" pitchFamily="34" charset="0"/>
                <a:ea typeface="Georgia" pitchFamily="34" charset="-122"/>
                <a:cs typeface="Georgia" pitchFamily="34" charset="-120"/>
              </a:rPr>
              <a:t>The Inspector Cometh</a:t>
            </a:r>
            <a:endParaRPr lang="en-US" sz="1100" dirty="0"/>
          </a:p>
        </p:txBody>
      </p:sp>
      <p:sp>
        <p:nvSpPr>
          <p:cNvPr id="39" name="Text 37"/>
          <p:cNvSpPr/>
          <p:nvPr/>
        </p:nvSpPr>
        <p:spPr>
          <a:xfrm>
            <a:off x="6080760" y="3483864"/>
            <a:ext cx="2377440" cy="36576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A grim-reaper inspector threatens three deals at once.</a:t>
            </a:r>
            <a:endParaRPr lang="en-US" sz="900" dirty="0"/>
          </a:p>
        </p:txBody>
      </p:sp>
      <p:sp>
        <p:nvSpPr>
          <p:cNvPr id="40" name="Shape 38"/>
          <p:cNvSpPr/>
          <p:nvPr/>
        </p:nvSpPr>
        <p:spPr>
          <a:xfrm>
            <a:off x="548640" y="3968496"/>
            <a:ext cx="2651760" cy="777240"/>
          </a:xfrm>
          <a:prstGeom prst="rect">
            <a:avLst/>
          </a:prstGeom>
          <a:solidFill>
            <a:srgbClr val="FBF7F0"/>
          </a:solidFill>
          <a:ln w="6350">
            <a:solidFill>
              <a:srgbClr val="E4DBCD"/>
            </a:solidFill>
            <a:prstDash val="solid"/>
          </a:ln>
        </p:spPr>
      </p:sp>
      <p:sp>
        <p:nvSpPr>
          <p:cNvPr id="41" name="Text 39"/>
          <p:cNvSpPr/>
          <p:nvPr/>
        </p:nvSpPr>
        <p:spPr>
          <a:xfrm>
            <a:off x="685800" y="4041648"/>
            <a:ext cx="640080" cy="256032"/>
          </a:xfrm>
          <a:prstGeom prst="rect">
            <a:avLst/>
          </a:prstGeom>
          <a:noFill/>
          <a:ln/>
        </p:spPr>
        <p:txBody>
          <a:bodyPr wrap="square" lIns="0" tIns="0" rIns="0" bIns="0" rtlCol="0" anchor="ctr"/>
          <a:lstStyle/>
          <a:p>
            <a:pPr indent="0" marL="0">
              <a:buNone/>
            </a:pPr>
            <a:r>
              <a:rPr lang="en-US" sz="1300" b="1" dirty="0">
                <a:solidFill>
                  <a:srgbClr val="B54934"/>
                </a:solidFill>
                <a:latin typeface="Georgia" pitchFamily="34" charset="0"/>
                <a:ea typeface="Georgia" pitchFamily="34" charset="-122"/>
                <a:cs typeface="Georgia" pitchFamily="34" charset="-120"/>
              </a:rPr>
              <a:t>110</a:t>
            </a:r>
            <a:endParaRPr lang="en-US" sz="1300" dirty="0"/>
          </a:p>
        </p:txBody>
      </p:sp>
      <p:sp>
        <p:nvSpPr>
          <p:cNvPr id="42" name="Text 40"/>
          <p:cNvSpPr/>
          <p:nvPr/>
        </p:nvSpPr>
        <p:spPr>
          <a:xfrm>
            <a:off x="1325880" y="4041648"/>
            <a:ext cx="1737360" cy="274320"/>
          </a:xfrm>
          <a:prstGeom prst="rect">
            <a:avLst/>
          </a:prstGeom>
          <a:noFill/>
          <a:ln/>
        </p:spPr>
        <p:txBody>
          <a:bodyPr wrap="square" lIns="0" tIns="0" rIns="0" bIns="0" rtlCol="0" anchor="ctr"/>
          <a:lstStyle/>
          <a:p>
            <a:pPr indent="0" marL="0">
              <a:buNone/>
            </a:pPr>
            <a:r>
              <a:rPr lang="en-US" sz="1100" b="1" i="1" dirty="0">
                <a:solidFill>
                  <a:srgbClr val="2A1F16"/>
                </a:solidFill>
                <a:latin typeface="Georgia" pitchFamily="34" charset="0"/>
                <a:ea typeface="Georgia" pitchFamily="34" charset="-122"/>
                <a:cs typeface="Georgia" pitchFamily="34" charset="-120"/>
              </a:rPr>
              <a:t>Casa Rosalia</a:t>
            </a:r>
            <a:endParaRPr lang="en-US" sz="1100" dirty="0"/>
          </a:p>
        </p:txBody>
      </p:sp>
      <p:sp>
        <p:nvSpPr>
          <p:cNvPr id="43" name="Text 41"/>
          <p:cNvSpPr/>
          <p:nvPr/>
        </p:nvSpPr>
        <p:spPr>
          <a:xfrm>
            <a:off x="685800" y="4334256"/>
            <a:ext cx="2377440" cy="365760"/>
          </a:xfrm>
          <a:prstGeom prst="rect">
            <a:avLst/>
          </a:prstGeom>
          <a:noFill/>
          <a:ln/>
        </p:spPr>
        <p:txBody>
          <a:bodyPr wrap="square" lIns="0" tIns="0" rIns="0" bIns="0" rtlCol="0" anchor="ctr"/>
          <a:lstStyle/>
          <a:p>
            <a:pPr indent="0" marL="0">
              <a:lnSpc>
                <a:spcPts val="1200"/>
              </a:lnSpc>
              <a:buNone/>
            </a:pPr>
            <a:r>
              <a:rPr lang="en-US" sz="900" dirty="0">
                <a:solidFill>
                  <a:srgbClr val="2A1F16"/>
                </a:solidFill>
                <a:latin typeface="Calibri" pitchFamily="34" charset="0"/>
                <a:ea typeface="Calibri" pitchFamily="34" charset="-122"/>
                <a:cs typeface="Calibri" pitchFamily="34" charset="-120"/>
              </a:rPr>
              <a:t>Vivi launches her brokerage. Everyone shows up.</a:t>
            </a:r>
            <a:endParaRPr lang="en-US" sz="900" dirty="0"/>
          </a:p>
        </p:txBody>
      </p:sp>
      <p:sp>
        <p:nvSpPr>
          <p:cNvPr id="44" name="Text 42"/>
          <p:cNvSpPr/>
          <p:nvPr/>
        </p:nvSpPr>
        <p:spPr>
          <a:xfrm>
            <a:off x="457200" y="4846320"/>
            <a:ext cx="5486400" cy="228600"/>
          </a:xfrm>
          <a:prstGeom prst="rect">
            <a:avLst/>
          </a:prstGeom>
          <a:noFill/>
          <a:ln/>
        </p:spPr>
        <p:txBody>
          <a:bodyPr wrap="square" lIns="0" tIns="0" rIns="0" bIns="0" rtlCol="0" anchor="ctr"/>
          <a:lstStyle/>
          <a:p>
            <a:pPr indent="0" marL="0">
              <a:buNone/>
            </a:pPr>
            <a:r>
              <a:rPr lang="en-US" sz="900" spc="200" kern="0" dirty="0">
                <a:solidFill>
                  <a:srgbClr val="7A6A5A"/>
                </a:solidFill>
                <a:latin typeface="Calibri" pitchFamily="34" charset="0"/>
                <a:ea typeface="Calibri" pitchFamily="34" charset="-122"/>
                <a:cs typeface="Calibri" pitchFamily="34" charset="-120"/>
              </a:rPr>
              <a:t>CASA ROSALIA  ·  PITCH BIBLE</a:t>
            </a:r>
            <a:endParaRPr lang="en-US" sz="900" dirty="0"/>
          </a:p>
        </p:txBody>
      </p:sp>
      <p:sp>
        <p:nvSpPr>
          <p:cNvPr id="45" name="Text 4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7A6A5A"/>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EFE6"/>
        </a:solidFill>
      </p:bgPr>
    </p:bg>
    <p:spTree>
      <p:nvGrpSpPr>
        <p:cNvPr id="1" name=""/>
        <p:cNvGrpSpPr/>
        <p:nvPr/>
      </p:nvGrpSpPr>
      <p:grpSpPr>
        <a:xfrm>
          <a:off x="0" y="0"/>
          <a:ext cx="0" cy="0"/>
          <a:chOff x="0" y="0"/>
          <a:chExt cx="0" cy="0"/>
        </a:xfrm>
      </p:grpSpPr>
      <p:sp>
        <p:nvSpPr>
          <p:cNvPr id="2" name="Text 0"/>
          <p:cNvSpPr/>
          <p:nvPr/>
        </p:nvSpPr>
        <p:spPr>
          <a:xfrm>
            <a:off x="548640" y="457200"/>
            <a:ext cx="8046720" cy="320040"/>
          </a:xfrm>
          <a:prstGeom prst="rect">
            <a:avLst/>
          </a:prstGeom>
          <a:noFill/>
          <a:ln/>
        </p:spPr>
        <p:txBody>
          <a:bodyPr wrap="square" lIns="0" tIns="0" rIns="0" bIns="0" rtlCol="0" anchor="ctr"/>
          <a:lstStyle/>
          <a:p>
            <a:pPr indent="0" marL="0">
              <a:buNone/>
            </a:pPr>
            <a:r>
              <a:rPr lang="en-US" sz="1200" b="1" spc="600" kern="0" dirty="0">
                <a:solidFill>
                  <a:srgbClr val="B54934"/>
                </a:solidFill>
                <a:latin typeface="Calibri" pitchFamily="34" charset="0"/>
                <a:ea typeface="Calibri" pitchFamily="34" charset="-122"/>
                <a:cs typeface="Calibri" pitchFamily="34" charset="-120"/>
              </a:rPr>
              <a:t>WHY THIS SHOW. WHY NOW.</a:t>
            </a:r>
            <a:endParaRPr lang="en-US" sz="1200" dirty="0"/>
          </a:p>
        </p:txBody>
      </p:sp>
      <p:sp>
        <p:nvSpPr>
          <p:cNvPr id="3" name="Text 1"/>
          <p:cNvSpPr/>
          <p:nvPr/>
        </p:nvSpPr>
        <p:spPr>
          <a:xfrm>
            <a:off x="548640" y="868680"/>
            <a:ext cx="8046720" cy="457200"/>
          </a:xfrm>
          <a:prstGeom prst="rect">
            <a:avLst/>
          </a:prstGeom>
          <a:noFill/>
          <a:ln/>
        </p:spPr>
        <p:txBody>
          <a:bodyPr wrap="square" lIns="0" tIns="0" rIns="0" bIns="0" rtlCol="0" anchor="ctr"/>
          <a:lstStyle/>
          <a:p>
            <a:pPr indent="0" marL="0">
              <a:buNone/>
            </a:pPr>
            <a:r>
              <a:rPr lang="en-US" sz="2600" b="1" dirty="0">
                <a:solidFill>
                  <a:srgbClr val="2A1F16"/>
                </a:solidFill>
                <a:latin typeface="Georgia" pitchFamily="34" charset="0"/>
                <a:ea typeface="Georgia" pitchFamily="34" charset="-122"/>
                <a:cs typeface="Georgia" pitchFamily="34" charset="-120"/>
              </a:rPr>
              <a:t>A gap in the market, waiting.</a:t>
            </a:r>
            <a:endParaRPr lang="en-US" sz="2600" dirty="0"/>
          </a:p>
        </p:txBody>
      </p:sp>
      <p:sp>
        <p:nvSpPr>
          <p:cNvPr id="4" name="Text 2"/>
          <p:cNvSpPr/>
          <p:nvPr/>
        </p:nvSpPr>
        <p:spPr>
          <a:xfrm>
            <a:off x="548640" y="1600200"/>
            <a:ext cx="822960" cy="457200"/>
          </a:xfrm>
          <a:prstGeom prst="rect">
            <a:avLst/>
          </a:prstGeom>
          <a:noFill/>
          <a:ln/>
        </p:spPr>
        <p:txBody>
          <a:bodyPr wrap="square" lIns="0" tIns="0" rIns="0" bIns="0" rtlCol="0" anchor="t"/>
          <a:lstStyle/>
          <a:p>
            <a:pPr indent="0" marL="0">
              <a:buNone/>
            </a:pPr>
            <a:r>
              <a:rPr lang="en-US" sz="2800" b="1" dirty="0">
                <a:solidFill>
                  <a:srgbClr val="B54934"/>
                </a:solidFill>
                <a:latin typeface="Georgia" pitchFamily="34" charset="0"/>
                <a:ea typeface="Georgia" pitchFamily="34" charset="-122"/>
                <a:cs typeface="Georgia" pitchFamily="34" charset="-120"/>
              </a:rPr>
              <a:t>01</a:t>
            </a:r>
            <a:endParaRPr lang="en-US" sz="2800" dirty="0"/>
          </a:p>
        </p:txBody>
      </p:sp>
      <p:sp>
        <p:nvSpPr>
          <p:cNvPr id="5" name="Text 3"/>
          <p:cNvSpPr/>
          <p:nvPr/>
        </p:nvSpPr>
        <p:spPr>
          <a:xfrm>
            <a:off x="1371600" y="1600200"/>
            <a:ext cx="3017520" cy="365760"/>
          </a:xfrm>
          <a:prstGeom prst="rect">
            <a:avLst/>
          </a:prstGeom>
          <a:noFill/>
          <a:ln/>
        </p:spPr>
        <p:txBody>
          <a:bodyPr wrap="square" lIns="0" tIns="0" rIns="0" bIns="0" rtlCol="0" anchor="t"/>
          <a:lstStyle/>
          <a:p>
            <a:pPr indent="0" marL="0">
              <a:buNone/>
            </a:pPr>
            <a:r>
              <a:rPr lang="en-US" sz="1400" b="1" dirty="0">
                <a:solidFill>
                  <a:srgbClr val="2A1F16"/>
                </a:solidFill>
                <a:latin typeface="Georgia" pitchFamily="34" charset="0"/>
                <a:ea typeface="Georgia" pitchFamily="34" charset="-122"/>
                <a:cs typeface="Georgia" pitchFamily="34" charset="-120"/>
              </a:rPr>
              <a:t>Latina-led comedy is under-served</a:t>
            </a:r>
            <a:endParaRPr lang="en-US" sz="1400" dirty="0"/>
          </a:p>
        </p:txBody>
      </p:sp>
      <p:sp>
        <p:nvSpPr>
          <p:cNvPr id="6" name="Text 4"/>
          <p:cNvSpPr/>
          <p:nvPr/>
        </p:nvSpPr>
        <p:spPr>
          <a:xfrm>
            <a:off x="1371600" y="2011680"/>
            <a:ext cx="3017520" cy="960120"/>
          </a:xfrm>
          <a:prstGeom prst="rect">
            <a:avLst/>
          </a:prstGeom>
          <a:noFill/>
          <a:ln/>
        </p:spPr>
        <p:txBody>
          <a:bodyPr wrap="square" lIns="0" tIns="0" rIns="0" bIns="0" rtlCol="0" anchor="t"/>
          <a:lstStyle/>
          <a:p>
            <a:pPr indent="0" marL="0">
              <a:lnSpc>
                <a:spcPts val="1500"/>
              </a:lnSpc>
              <a:buNone/>
            </a:pPr>
            <a:r>
              <a:rPr lang="en-US" sz="1100" dirty="0">
                <a:solidFill>
                  <a:srgbClr val="2A1F16"/>
                </a:solidFill>
                <a:latin typeface="Calibri" pitchFamily="34" charset="0"/>
                <a:ea typeface="Calibri" pitchFamily="34" charset="-122"/>
                <a:cs typeface="Calibri" pitchFamily="34" charset="-120"/>
              </a:rPr>
              <a:t>Since Jane the Virgin ended, no half-hour comedy has anchored on a Latina lead. The audience is there. The shelf is empty.</a:t>
            </a:r>
            <a:endParaRPr lang="en-US" sz="1100" dirty="0"/>
          </a:p>
        </p:txBody>
      </p:sp>
      <p:sp>
        <p:nvSpPr>
          <p:cNvPr id="7" name="Text 5"/>
          <p:cNvSpPr/>
          <p:nvPr/>
        </p:nvSpPr>
        <p:spPr>
          <a:xfrm>
            <a:off x="4663440" y="1600200"/>
            <a:ext cx="822960" cy="457200"/>
          </a:xfrm>
          <a:prstGeom prst="rect">
            <a:avLst/>
          </a:prstGeom>
          <a:noFill/>
          <a:ln/>
        </p:spPr>
        <p:txBody>
          <a:bodyPr wrap="square" lIns="0" tIns="0" rIns="0" bIns="0" rtlCol="0" anchor="t"/>
          <a:lstStyle/>
          <a:p>
            <a:pPr indent="0" marL="0">
              <a:buNone/>
            </a:pPr>
            <a:r>
              <a:rPr lang="en-US" sz="2800" b="1" dirty="0">
                <a:solidFill>
                  <a:srgbClr val="B54934"/>
                </a:solidFill>
                <a:latin typeface="Georgia" pitchFamily="34" charset="0"/>
                <a:ea typeface="Georgia" pitchFamily="34" charset="-122"/>
                <a:cs typeface="Georgia" pitchFamily="34" charset="-120"/>
              </a:rPr>
              <a:t>02</a:t>
            </a:r>
            <a:endParaRPr lang="en-US" sz="2800" dirty="0"/>
          </a:p>
        </p:txBody>
      </p:sp>
      <p:sp>
        <p:nvSpPr>
          <p:cNvPr id="8" name="Text 6"/>
          <p:cNvSpPr/>
          <p:nvPr/>
        </p:nvSpPr>
        <p:spPr>
          <a:xfrm>
            <a:off x="5486400" y="1600200"/>
            <a:ext cx="3017520" cy="365760"/>
          </a:xfrm>
          <a:prstGeom prst="rect">
            <a:avLst/>
          </a:prstGeom>
          <a:noFill/>
          <a:ln/>
        </p:spPr>
        <p:txBody>
          <a:bodyPr wrap="square" lIns="0" tIns="0" rIns="0" bIns="0" rtlCol="0" anchor="t"/>
          <a:lstStyle/>
          <a:p>
            <a:pPr indent="0" marL="0">
              <a:buNone/>
            </a:pPr>
            <a:r>
              <a:rPr lang="en-US" sz="1400" b="1" dirty="0">
                <a:solidFill>
                  <a:srgbClr val="2A1F16"/>
                </a:solidFill>
                <a:latin typeface="Georgia" pitchFamily="34" charset="0"/>
                <a:ea typeface="Georgia" pitchFamily="34" charset="-122"/>
                <a:cs typeface="Georgia" pitchFamily="34" charset="-120"/>
              </a:rPr>
              <a:t>Real estate is having a TV moment</a:t>
            </a:r>
            <a:endParaRPr lang="en-US" sz="1400" dirty="0"/>
          </a:p>
        </p:txBody>
      </p:sp>
      <p:sp>
        <p:nvSpPr>
          <p:cNvPr id="9" name="Text 7"/>
          <p:cNvSpPr/>
          <p:nvPr/>
        </p:nvSpPr>
        <p:spPr>
          <a:xfrm>
            <a:off x="5486400" y="2011680"/>
            <a:ext cx="3017520" cy="960120"/>
          </a:xfrm>
          <a:prstGeom prst="rect">
            <a:avLst/>
          </a:prstGeom>
          <a:noFill/>
          <a:ln/>
        </p:spPr>
        <p:txBody>
          <a:bodyPr wrap="square" lIns="0" tIns="0" rIns="0" bIns="0" rtlCol="0" anchor="t"/>
          <a:lstStyle/>
          <a:p>
            <a:pPr indent="0" marL="0">
              <a:lnSpc>
                <a:spcPts val="1500"/>
              </a:lnSpc>
              <a:buNone/>
            </a:pPr>
            <a:r>
              <a:rPr lang="en-US" sz="1100" dirty="0">
                <a:solidFill>
                  <a:srgbClr val="2A1F16"/>
                </a:solidFill>
                <a:latin typeface="Calibri" pitchFamily="34" charset="0"/>
                <a:ea typeface="Calibri" pitchFamily="34" charset="-122"/>
                <a:cs typeface="Calibri" pitchFamily="34" charset="-120"/>
              </a:rPr>
              <a:t>Selling Sunset, Owning Manhattan, Buying Beverly Hills — all reality. No one has done the scripted comedy version. This is that.</a:t>
            </a:r>
            <a:endParaRPr lang="en-US" sz="1100" dirty="0"/>
          </a:p>
        </p:txBody>
      </p:sp>
      <p:sp>
        <p:nvSpPr>
          <p:cNvPr id="10" name="Text 8"/>
          <p:cNvSpPr/>
          <p:nvPr/>
        </p:nvSpPr>
        <p:spPr>
          <a:xfrm>
            <a:off x="548640" y="3017520"/>
            <a:ext cx="822960" cy="457200"/>
          </a:xfrm>
          <a:prstGeom prst="rect">
            <a:avLst/>
          </a:prstGeom>
          <a:noFill/>
          <a:ln/>
        </p:spPr>
        <p:txBody>
          <a:bodyPr wrap="square" lIns="0" tIns="0" rIns="0" bIns="0" rtlCol="0" anchor="t"/>
          <a:lstStyle/>
          <a:p>
            <a:pPr indent="0" marL="0">
              <a:buNone/>
            </a:pPr>
            <a:r>
              <a:rPr lang="en-US" sz="2800" b="1" dirty="0">
                <a:solidFill>
                  <a:srgbClr val="B54934"/>
                </a:solidFill>
                <a:latin typeface="Georgia" pitchFamily="34" charset="0"/>
                <a:ea typeface="Georgia" pitchFamily="34" charset="-122"/>
                <a:cs typeface="Georgia" pitchFamily="34" charset="-120"/>
              </a:rPr>
              <a:t>03</a:t>
            </a:r>
            <a:endParaRPr lang="en-US" sz="2800" dirty="0"/>
          </a:p>
        </p:txBody>
      </p:sp>
      <p:sp>
        <p:nvSpPr>
          <p:cNvPr id="11" name="Text 9"/>
          <p:cNvSpPr/>
          <p:nvPr/>
        </p:nvSpPr>
        <p:spPr>
          <a:xfrm>
            <a:off x="1371600" y="3017520"/>
            <a:ext cx="3017520" cy="365760"/>
          </a:xfrm>
          <a:prstGeom prst="rect">
            <a:avLst/>
          </a:prstGeom>
          <a:noFill/>
          <a:ln/>
        </p:spPr>
        <p:txBody>
          <a:bodyPr wrap="square" lIns="0" tIns="0" rIns="0" bIns="0" rtlCol="0" anchor="t"/>
          <a:lstStyle/>
          <a:p>
            <a:pPr indent="0" marL="0">
              <a:buNone/>
            </a:pPr>
            <a:r>
              <a:rPr lang="en-US" sz="1400" b="1" dirty="0">
                <a:solidFill>
                  <a:srgbClr val="2A1F16"/>
                </a:solidFill>
                <a:latin typeface="Georgia" pitchFamily="34" charset="0"/>
                <a:ea typeface="Georgia" pitchFamily="34" charset="-122"/>
                <a:cs typeface="Georgia" pitchFamily="34" charset="-120"/>
              </a:rPr>
              <a:t>Multigenerational family comedy is back</a:t>
            </a:r>
            <a:endParaRPr lang="en-US" sz="1400" dirty="0"/>
          </a:p>
        </p:txBody>
      </p:sp>
      <p:sp>
        <p:nvSpPr>
          <p:cNvPr id="12" name="Text 10"/>
          <p:cNvSpPr/>
          <p:nvPr/>
        </p:nvSpPr>
        <p:spPr>
          <a:xfrm>
            <a:off x="1371600" y="3429000"/>
            <a:ext cx="3017520" cy="960120"/>
          </a:xfrm>
          <a:prstGeom prst="rect">
            <a:avLst/>
          </a:prstGeom>
          <a:noFill/>
          <a:ln/>
        </p:spPr>
        <p:txBody>
          <a:bodyPr wrap="square" lIns="0" tIns="0" rIns="0" bIns="0" rtlCol="0" anchor="t"/>
          <a:lstStyle/>
          <a:p>
            <a:pPr indent="0" marL="0">
              <a:lnSpc>
                <a:spcPts val="1500"/>
              </a:lnSpc>
              <a:buNone/>
            </a:pPr>
            <a:r>
              <a:rPr lang="en-US" sz="1100" dirty="0">
                <a:solidFill>
                  <a:srgbClr val="2A1F16"/>
                </a:solidFill>
                <a:latin typeface="Calibri" pitchFamily="34" charset="0"/>
                <a:ea typeface="Calibri" pitchFamily="34" charset="-122"/>
                <a:cs typeface="Calibri" pitchFamily="34" charset="-120"/>
              </a:rPr>
              <a:t>Modern Family ended. Nothing has replaced it. Streaming platforms are actively looking for the next Sunday-night family show.</a:t>
            </a:r>
            <a:endParaRPr lang="en-US" sz="1100" dirty="0"/>
          </a:p>
        </p:txBody>
      </p:sp>
      <p:sp>
        <p:nvSpPr>
          <p:cNvPr id="13" name="Text 11"/>
          <p:cNvSpPr/>
          <p:nvPr/>
        </p:nvSpPr>
        <p:spPr>
          <a:xfrm>
            <a:off x="4663440" y="3017520"/>
            <a:ext cx="822960" cy="457200"/>
          </a:xfrm>
          <a:prstGeom prst="rect">
            <a:avLst/>
          </a:prstGeom>
          <a:noFill/>
          <a:ln/>
        </p:spPr>
        <p:txBody>
          <a:bodyPr wrap="square" lIns="0" tIns="0" rIns="0" bIns="0" rtlCol="0" anchor="t"/>
          <a:lstStyle/>
          <a:p>
            <a:pPr indent="0" marL="0">
              <a:buNone/>
            </a:pPr>
            <a:r>
              <a:rPr lang="en-US" sz="2800" b="1" dirty="0">
                <a:solidFill>
                  <a:srgbClr val="B54934"/>
                </a:solidFill>
                <a:latin typeface="Georgia" pitchFamily="34" charset="0"/>
                <a:ea typeface="Georgia" pitchFamily="34" charset="-122"/>
                <a:cs typeface="Georgia" pitchFamily="34" charset="-120"/>
              </a:rPr>
              <a:t>04</a:t>
            </a:r>
            <a:endParaRPr lang="en-US" sz="2800" dirty="0"/>
          </a:p>
        </p:txBody>
      </p:sp>
      <p:sp>
        <p:nvSpPr>
          <p:cNvPr id="14" name="Text 12"/>
          <p:cNvSpPr/>
          <p:nvPr/>
        </p:nvSpPr>
        <p:spPr>
          <a:xfrm>
            <a:off x="5486400" y="3017520"/>
            <a:ext cx="3017520" cy="365760"/>
          </a:xfrm>
          <a:prstGeom prst="rect">
            <a:avLst/>
          </a:prstGeom>
          <a:noFill/>
          <a:ln/>
        </p:spPr>
        <p:txBody>
          <a:bodyPr wrap="square" lIns="0" tIns="0" rIns="0" bIns="0" rtlCol="0" anchor="t"/>
          <a:lstStyle/>
          <a:p>
            <a:pPr indent="0" marL="0">
              <a:buNone/>
            </a:pPr>
            <a:r>
              <a:rPr lang="en-US" sz="1400" b="1" dirty="0">
                <a:solidFill>
                  <a:srgbClr val="2A1F16"/>
                </a:solidFill>
                <a:latin typeface="Georgia" pitchFamily="34" charset="0"/>
                <a:ea typeface="Georgia" pitchFamily="34" charset="-122"/>
                <a:cs typeface="Georgia" pitchFamily="34" charset="-120"/>
              </a:rPr>
              <a:t>Four-quadrant appeal, built in</a:t>
            </a:r>
            <a:endParaRPr lang="en-US" sz="1400" dirty="0"/>
          </a:p>
        </p:txBody>
      </p:sp>
      <p:sp>
        <p:nvSpPr>
          <p:cNvPr id="15" name="Text 13"/>
          <p:cNvSpPr/>
          <p:nvPr/>
        </p:nvSpPr>
        <p:spPr>
          <a:xfrm>
            <a:off x="5486400" y="3429000"/>
            <a:ext cx="3017520" cy="960120"/>
          </a:xfrm>
          <a:prstGeom prst="rect">
            <a:avLst/>
          </a:prstGeom>
          <a:noFill/>
          <a:ln/>
        </p:spPr>
        <p:txBody>
          <a:bodyPr wrap="square" lIns="0" tIns="0" rIns="0" bIns="0" rtlCol="0" anchor="t"/>
          <a:lstStyle/>
          <a:p>
            <a:pPr indent="0" marL="0">
              <a:lnSpc>
                <a:spcPts val="1500"/>
              </a:lnSpc>
              <a:buNone/>
            </a:pPr>
            <a:r>
              <a:rPr lang="en-US" sz="1100" dirty="0">
                <a:solidFill>
                  <a:srgbClr val="2A1F16"/>
                </a:solidFill>
                <a:latin typeface="Calibri" pitchFamily="34" charset="0"/>
                <a:ea typeface="Calibri" pitchFamily="34" charset="-122"/>
                <a:cs typeface="Calibri" pitchFamily="34" charset="-120"/>
              </a:rPr>
              <a:t>Kids love Mateo. Teens love Sofia. Adults love Vivi and Danny. Grandparents love the Golden Girls trio. One show. Every screen in the house.</a:t>
            </a:r>
            <a:endParaRPr lang="en-US" sz="1100" dirty="0"/>
          </a:p>
        </p:txBody>
      </p:sp>
      <p:sp>
        <p:nvSpPr>
          <p:cNvPr id="16" name="Text 14"/>
          <p:cNvSpPr/>
          <p:nvPr/>
        </p:nvSpPr>
        <p:spPr>
          <a:xfrm>
            <a:off x="457200" y="4846320"/>
            <a:ext cx="5486400" cy="228600"/>
          </a:xfrm>
          <a:prstGeom prst="rect">
            <a:avLst/>
          </a:prstGeom>
          <a:noFill/>
          <a:ln/>
        </p:spPr>
        <p:txBody>
          <a:bodyPr wrap="square" lIns="0" tIns="0" rIns="0" bIns="0" rtlCol="0" anchor="ctr"/>
          <a:lstStyle/>
          <a:p>
            <a:pPr indent="0" marL="0">
              <a:buNone/>
            </a:pPr>
            <a:r>
              <a:rPr lang="en-US" sz="900" spc="200" kern="0" dirty="0">
                <a:solidFill>
                  <a:srgbClr val="7A6A5A"/>
                </a:solidFill>
                <a:latin typeface="Calibri" pitchFamily="34" charset="0"/>
                <a:ea typeface="Calibri" pitchFamily="34" charset="-122"/>
                <a:cs typeface="Calibri" pitchFamily="34" charset="-120"/>
              </a:rPr>
              <a:t>CASA ROSALIA  ·  PITCH BIBLE</a:t>
            </a:r>
            <a:endParaRPr lang="en-US" sz="900" dirty="0"/>
          </a:p>
        </p:txBody>
      </p:sp>
      <p:sp>
        <p:nvSpPr>
          <p:cNvPr id="17" name="Text 15"/>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7A6A5A"/>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Casa Rosalia — Pitch Bible</dc:title>
  <dc:subject>PptxGenJS Presentation</dc:subject>
  <dc:creator>PptxGenJS</dc:creator>
  <cp:lastModifiedBy>PptxGenJS</cp:lastModifiedBy>
  <cp:revision>1</cp:revision>
  <dcterms:created xsi:type="dcterms:W3CDTF">2026-09-02T23:37:05Z</dcterms:created>
  <dcterms:modified xsi:type="dcterms:W3CDTF">2026-09-02T23:37:05Z</dcterms:modified>
</cp:coreProperties>
</file>